
<file path=[Content_Types].xml><?xml version="1.0" encoding="utf-8"?>
<Types xmlns="http://schemas.openxmlformats.org/package/2006/content-types">
  <Default Extension="gif" ContentType="image/gif"/>
  <Default Extension="rels" ContentType="application/vnd.openxmlformats-package.relationships+xml"/>
  <Override PartName="/ppt/slides/slide14.xml" ContentType="application/vnd.openxmlformats-officedocument.presentationml.slide+xml"/>
  <Override PartName="/ppt/slideMasters/slideMaster2.xml" ContentType="application/vnd.openxmlformats-officedocument.presentationml.slideMaster+xml"/>
  <Default Extension="xml" ContentType="application/xml"/>
  <Override PartName="/ppt/slides/slide45.xml" ContentType="application/vnd.openxmlformats-officedocument.presentationml.slide+xml"/>
  <Override PartName="/ppt/tableStyles.xml" ContentType="application/vnd.openxmlformats-officedocument.presentationml.tableStyles+xml"/>
  <Override PartName="/ppt/notesSlides/notesSlide1.xml" ContentType="application/vnd.openxmlformats-officedocument.presentationml.notesSlide+xml"/>
  <Override PartName="/ppt/slideLayouts/slideLayout16.xml" ContentType="application/vnd.openxmlformats-officedocument.presentationml.slideLayout+xml"/>
  <Override PartName="/ppt/slides/slide28.xml" ContentType="application/vnd.openxmlformats-officedocument.presentationml.slide+xml"/>
  <Override PartName="/ppt/slides/slide54.xml" ContentType="application/vnd.openxmlformats-officedocument.presentationml.slide+xml"/>
  <Override PartName="/ppt/slides/slide21.xml" ContentType="application/vnd.openxmlformats-officedocument.presentationml.slide+xml"/>
  <Override PartName="/ppt/slides/slide37.xml" ContentType="application/vnd.openxmlformats-officedocument.presentationml.slide+xml"/>
  <Override PartName="/ppt/slides/slide5.xml" ContentType="application/vnd.openxmlformats-officedocument.presentationml.slide+xml"/>
  <Override PartName="/ppt/slideLayouts/slideLayout5.xml" ContentType="application/vnd.openxmlformats-officedocument.presentationml.slideLayout+xml"/>
  <Override PartName="/ppt/slides/slide30.xml" ContentType="application/vnd.openxmlformats-officedocument.presentationml.slide+xml"/>
  <Override PartName="/ppt/notesSlides/notesSlide9.xml" ContentType="application/vnd.openxmlformats-officedocument.presentationml.notesSlide+xml"/>
  <Override PartName="/ppt/slides/slide13.xml" ContentType="application/vnd.openxmlformats-officedocument.presentationml.slide+xml"/>
  <Override PartName="/ppt/slideMasters/slideMaster1.xml" ContentType="application/vnd.openxmlformats-officedocument.presentationml.slideMaster+xml"/>
  <Override PartName="/docProps/core.xml" ContentType="application/vnd.openxmlformats-package.core-properties+xml"/>
  <Override PartName="/ppt/notesSlides/notesSlide7.xml" ContentType="application/vnd.openxmlformats-officedocument.presentationml.notesSlide+xml"/>
  <Override PartName="/ppt/slides/slide44.xml" ContentType="application/vnd.openxmlformats-officedocument.presentationml.slide+xml"/>
  <Override PartName="/ppt/handoutMasters/handoutMaster1.xml" ContentType="application/vnd.openxmlformats-officedocument.presentationml.handoutMaster+xml"/>
  <Override PartName="/ppt/slideLayouts/slideLayout15.xml" ContentType="application/vnd.openxmlformats-officedocument.presentationml.slideLayout+xml"/>
  <Override PartName="/ppt/slides/slide27.xml" ContentType="application/vnd.openxmlformats-officedocument.presentationml.slide+xml"/>
  <Override PartName="/ppt/slides/slide53.xml" ContentType="application/vnd.openxmlformats-officedocument.presentationml.slide+xml"/>
  <Default Extension="vml" ContentType="application/vnd.openxmlformats-officedocument.vmlDrawing"/>
  <Override PartName="/ppt/slides/slide20.xml" ContentType="application/vnd.openxmlformats-officedocument.presentationml.slide+xml"/>
  <Override PartName="/ppt/slides/slide36.xml" ContentType="application/vnd.openxmlformats-officedocument.presentationml.slide+xml"/>
  <Override PartName="/ppt/slideLayouts/slideLayout24.xml" ContentType="application/vnd.openxmlformats-officedocument.presentationml.slideLayout+xml"/>
  <Override PartName="/ppt/slides/slide4.xml" ContentType="application/vnd.openxmlformats-officedocument.presentationml.slide+xml"/>
  <Override PartName="/ppt/slides/slide19.xml" ContentType="application/vnd.openxmlformats-officedocument.presentationml.slide+xml"/>
  <Override PartName="/ppt/slideLayouts/slideLayout4.xml" ContentType="application/vnd.openxmlformats-officedocument.presentationml.slideLayout+xml"/>
  <Default Extension="png" ContentType="image/png"/>
  <Override PartName="/ppt/notesSlides/notesSlide8.xml" ContentType="application/vnd.openxmlformats-officedocument.presentationml.notesSlide+xml"/>
  <Override PartName="/ppt/slides/slide12.xml" ContentType="application/vnd.openxmlformats-officedocument.presentationml.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slides/slide43.xml" ContentType="application/vnd.openxmlformats-officedocument.presentationml.slide+xml"/>
  <Default Extension="pict" ContentType="image/pict"/>
  <Override PartName="/ppt/slides/slide26.xml" ContentType="application/vnd.openxmlformats-officedocument.presentationml.slide+xml"/>
  <Override PartName="/ppt/slideLayouts/slideLayout14.xml" ContentType="application/vnd.openxmlformats-officedocument.presentationml.slideLayout+xml"/>
  <Override PartName="/ppt/slides/slide52.xml" ContentType="application/vnd.openxmlformats-officedocument.presentationml.slide+xml"/>
  <Override PartName="/ppt/slides/slide35.xml" ContentType="application/vnd.openxmlformats-officedocument.presentationml.slide+xml"/>
  <Override PartName="/ppt/slideLayouts/slideLayout23.xml" ContentType="application/vnd.openxmlformats-officedocument.presentationml.slideLayout+xml"/>
  <Override PartName="/ppt/slides/slide3.xml" ContentType="application/vnd.openxmlformats-officedocument.presentationml.slide+xml"/>
  <Override PartName="/ppt/slides/slide18.xml" ContentType="application/vnd.openxmlformats-officedocument.presentationml.slide+xml"/>
  <Override PartName="/ppt/slideLayouts/slideLayout3.xml" ContentType="application/vnd.openxmlformats-officedocument.presentationml.slideLayout+xml"/>
  <Override PartName="/ppt/slides/slide11.xml" ContentType="application/vnd.openxmlformats-officedocument.presentationml.slide+xml"/>
  <Override PartName="/ppt/slides/slide49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42.xml" ContentType="application/vnd.openxmlformats-officedocument.presentationml.slide+xml"/>
  <Override PartName="/ppt/theme/theme4.xml" ContentType="application/vnd.openxmlformats-officedocument.theme+xml"/>
  <Override PartName="/ppt/slideLayouts/slideLayout13.xml" ContentType="application/vnd.openxmlformats-officedocument.presentationml.slideLayout+xml"/>
  <Override PartName="/ppt/slides/slide25.xml" ContentType="application/vnd.openxmlformats-officedocument.presentationml.slide+xml"/>
  <Override PartName="/ppt/slides/slide51.xml" ContentType="application/vnd.openxmlformats-officedocument.presentationml.slide+xml"/>
  <Override PartName="/ppt/slides/slide9.xml" ContentType="application/vnd.openxmlformats-officedocument.presentationml.slide+xml"/>
  <Override PartName="/ppt/slideLayouts/slideLayout9.xml" ContentType="application/vnd.openxmlformats-officedocument.presentationml.slideLayout+xml"/>
  <Override PartName="/ppt/slides/slide34.xml" ContentType="application/vnd.openxmlformats-officedocument.presentationml.slide+xml"/>
  <Override PartName="/ppt/slideLayouts/slideLayout22.xml" ContentType="application/vnd.openxmlformats-officedocument.presentationml.slideLayout+xml"/>
  <Override PartName="/ppt/slides/slide2.xml" ContentType="application/vnd.openxmlformats-officedocument.presentationml.slide+xml"/>
  <Override PartName="/ppt/slideLayouts/slideLayout2.xml" ContentType="application/vnd.openxmlformats-officedocument.presentationml.slideLayout+xml"/>
  <Override PartName="/ppt/slides/slide17.xml" ContentType="application/vnd.openxmlformats-officedocument.presentationml.slide+xml"/>
  <Override PartName="/ppt/slides/slide10.xml" ContentType="application/vnd.openxmlformats-officedocument.presentationml.slide+xml"/>
  <Override PartName="/docProps/app.xml" ContentType="application/vnd.openxmlformats-officedocument.extended-properties+xml"/>
  <Override PartName="/ppt/slides/slide48.xml" ContentType="application/vnd.openxmlformats-officedocument.presentationml.slide+xml"/>
  <Override PartName="/ppt/notesSlides/notesSlide4.xml" ContentType="application/vnd.openxmlformats-officedocument.presentationml.notesSlide+xml"/>
  <Override PartName="/ppt/slideLayouts/slideLayout19.xml" ContentType="application/vnd.openxmlformats-officedocument.presentationml.slideLayout+xml"/>
  <Override PartName="/ppt/slides/slide41.xml" ContentType="application/vnd.openxmlformats-officedocument.presentationml.slide+xml"/>
  <Override PartName="/ppt/theme/theme3.xml" ContentType="application/vnd.openxmlformats-officedocument.theme+xml"/>
  <Override PartName="/ppt/slideLayouts/slideLayout12.xml" ContentType="application/vnd.openxmlformats-officedocument.presentationml.slideLayout+xml"/>
  <Override PartName="/ppt/slides/slide24.xml" ContentType="application/vnd.openxmlformats-officedocument.presentationml.slide+xml"/>
  <Override PartName="/ppt/slides/slide50.xml" ContentType="application/vnd.openxmlformats-officedocument.presentationml.slide+xml"/>
  <Override PartName="/ppt/slides/slide8.xml" ContentType="application/vnd.openxmlformats-officedocument.presentationml.slide+xml"/>
  <Override PartName="/ppt/notesSlides/notesSlide10.xml" ContentType="application/vnd.openxmlformats-officedocument.presentationml.notesSlide+xml"/>
  <Override PartName="/ppt/slideLayouts/slideLayout8.xml" ContentType="application/vnd.openxmlformats-officedocument.presentationml.slideLayout+xml"/>
  <Override PartName="/ppt/slides/slide33.xml" ContentType="application/vnd.openxmlformats-officedocument.presentationml.slide+xml"/>
  <Override PartName="/ppt/slideLayouts/slideLayout21.xml" ContentType="application/vnd.openxmlformats-officedocument.presentationml.slideLayout+xml"/>
  <Override PartName="/ppt/slides/slide1.xml" ContentType="application/vnd.openxmlformats-officedocument.presentationml.slide+xml"/>
  <Override PartName="/ppt/slideLayouts/slideLayout1.xml" ContentType="application/vnd.openxmlformats-officedocument.presentationml.slideLayout+xml"/>
  <Override PartName="/ppt/slides/slide16.xml" ContentType="application/vnd.openxmlformats-officedocument.presentationml.slide+xml"/>
  <Default Extension="jpeg" ContentType="image/jpeg"/>
  <Override PartName="/ppt/viewProps.xml" ContentType="application/vnd.openxmlformats-officedocument.presentationml.viewProps+xml"/>
  <Override PartName="/ppt/slides/slide47.xml" ContentType="application/vnd.openxmlformats-officedocument.presentationml.slide+xml"/>
  <Override PartName="/ppt/notesSlides/notesSlide3.xml" ContentType="application/vnd.openxmlformats-officedocument.presentationml.notesSlide+xml"/>
  <Override PartName="/ppt/slideLayouts/slideLayout18.xml" ContentType="application/vnd.openxmlformats-officedocument.presentationml.slideLayout+xml"/>
  <Override PartName="/ppt/slides/slide40.xml" ContentType="application/vnd.openxmlformats-officedocument.presentationml.slide+xml"/>
  <Override PartName="/ppt/theme/theme2.xml" ContentType="application/vnd.openxmlformats-officedocument.theme+xml"/>
  <Override PartName="/ppt/slideLayouts/slideLayout11.xml" ContentType="application/vnd.openxmlformats-officedocument.presentationml.slideLayout+xml"/>
  <Override PartName="/ppt/slides/slide39.xml" ContentType="application/vnd.openxmlformats-officedocument.presentationml.slide+xml"/>
  <Override PartName="/ppt/slides/slide23.xml" ContentType="application/vnd.openxmlformats-officedocument.presentationml.slide+xml"/>
  <Override PartName="/ppt/slides/slide7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2.xml" ContentType="application/vnd.openxmlformats-officedocument.presentationml.slide+xml"/>
  <Override PartName="/ppt/slideLayouts/slideLayout20.xml" ContentType="application/vnd.openxmlformats-officedocument.presentationml.slideLayout+xml"/>
  <Override PartName="/ppt/notesMasters/notesMaster1.xml" ContentType="application/vnd.openxmlformats-officedocument.presentationml.notesMaster+xml"/>
  <Override PartName="/ppt/slides/slide15.xml" ContentType="application/vnd.openxmlformats-officedocument.presentationml.slide+xml"/>
  <Override PartName="/ppt/slides/slide46.xml" ContentType="application/vnd.openxmlformats-officedocument.presentationml.slide+xml"/>
  <Override PartName="/ppt/notesSlides/notesSlide2.xml" ContentType="application/vnd.openxmlformats-officedocument.presentationml.notesSlide+xml"/>
  <Override PartName="/ppt/slideLayouts/slideLayout17.xml" ContentType="application/vnd.openxmlformats-officedocument.presentationml.slideLayout+xml"/>
  <Override PartName="/ppt/slides/slide29.xml" ContentType="application/vnd.openxmlformats-officedocument.presentationml.slide+xml"/>
  <Override PartName="/ppt/theme/theme1.xml" ContentType="application/vnd.openxmlformats-officedocument.theme+xml"/>
  <Override PartName="/ppt/slides/slide22.xml" ContentType="application/vnd.openxmlformats-officedocument.presentationml.slide+xml"/>
  <Override PartName="/ppt/slides/slide38.xml" ContentType="application/vnd.openxmlformats-officedocument.presentationml.slide+xml"/>
  <Override PartName="/ppt/presentation.xml" ContentType="application/vnd.openxmlformats-officedocument.presentationml.presentation.main+xml"/>
  <Override PartName="/ppt/slides/slide6.xml" ContentType="application/vnd.openxmlformats-officedocument.presentationml.slide+xml"/>
  <Override PartName="/ppt/slideLayouts/slideLayout10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31.xml" ContentType="application/vnd.openxmlformats-officedocument.presentationml.slide+xml"/>
  <Default Extension="bin" ContentType="application/vnd.openxmlformats-officedocument.presentationml.printerSettings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SpecialPlsOnTitleSld="0" saveSubsetFonts="1">
  <p:sldMasterIdLst>
    <p:sldMasterId id="2147483648" r:id="rId1"/>
    <p:sldMasterId id="2147483663" r:id="rId2"/>
  </p:sldMasterIdLst>
  <p:notesMasterIdLst>
    <p:notesMasterId r:id="rId57"/>
  </p:notesMasterIdLst>
  <p:handoutMasterIdLst>
    <p:handoutMasterId r:id="rId58"/>
  </p:handoutMasterIdLst>
  <p:sldIdLst>
    <p:sldId id="256" r:id="rId3"/>
    <p:sldId id="403" r:id="rId4"/>
    <p:sldId id="404" r:id="rId5"/>
    <p:sldId id="409" r:id="rId6"/>
    <p:sldId id="410" r:id="rId7"/>
    <p:sldId id="417" r:id="rId8"/>
    <p:sldId id="408" r:id="rId9"/>
    <p:sldId id="477" r:id="rId10"/>
    <p:sldId id="413" r:id="rId11"/>
    <p:sldId id="405" r:id="rId12"/>
    <p:sldId id="418" r:id="rId13"/>
    <p:sldId id="469" r:id="rId14"/>
    <p:sldId id="419" r:id="rId15"/>
    <p:sldId id="420" r:id="rId16"/>
    <p:sldId id="421" r:id="rId17"/>
    <p:sldId id="430" r:id="rId18"/>
    <p:sldId id="424" r:id="rId19"/>
    <p:sldId id="433" r:id="rId20"/>
    <p:sldId id="434" r:id="rId21"/>
    <p:sldId id="435" r:id="rId22"/>
    <p:sldId id="452" r:id="rId23"/>
    <p:sldId id="470" r:id="rId24"/>
    <p:sldId id="447" r:id="rId25"/>
    <p:sldId id="448" r:id="rId26"/>
    <p:sldId id="471" r:id="rId27"/>
    <p:sldId id="449" r:id="rId28"/>
    <p:sldId id="450" r:id="rId29"/>
    <p:sldId id="451" r:id="rId30"/>
    <p:sldId id="416" r:id="rId31"/>
    <p:sldId id="406" r:id="rId32"/>
    <p:sldId id="476" r:id="rId33"/>
    <p:sldId id="453" r:id="rId34"/>
    <p:sldId id="454" r:id="rId35"/>
    <p:sldId id="455" r:id="rId36"/>
    <p:sldId id="456" r:id="rId37"/>
    <p:sldId id="457" r:id="rId38"/>
    <p:sldId id="458" r:id="rId39"/>
    <p:sldId id="442" r:id="rId40"/>
    <p:sldId id="460" r:id="rId41"/>
    <p:sldId id="461" r:id="rId42"/>
    <p:sldId id="462" r:id="rId43"/>
    <p:sldId id="463" r:id="rId44"/>
    <p:sldId id="473" r:id="rId45"/>
    <p:sldId id="466" r:id="rId46"/>
    <p:sldId id="467" r:id="rId47"/>
    <p:sldId id="472" r:id="rId48"/>
    <p:sldId id="474" r:id="rId49"/>
    <p:sldId id="475" r:id="rId50"/>
    <p:sldId id="436" r:id="rId51"/>
    <p:sldId id="437" r:id="rId52"/>
    <p:sldId id="464" r:id="rId53"/>
    <p:sldId id="465" r:id="rId54"/>
    <p:sldId id="407" r:id="rId55"/>
    <p:sldId id="446" r:id="rId5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lrMru>
    <a:srgbClr val="0C5209"/>
    <a:srgbClr val="11690C"/>
    <a:srgbClr val="80057A"/>
    <a:srgbClr val="CC3300"/>
    <a:srgbClr val="006699"/>
    <a:srgbClr val="002F8E"/>
    <a:srgbClr val="003BB0"/>
    <a:srgbClr val="0066CC"/>
    <a:srgbClr val="003399"/>
    <a:srgbClr val="000099"/>
  </p:clrMru>
  <p:extLst>
    <p:ext uri="{E76CE94A-603C-4142-B9EB-6D1370010A27}">
      <p14:discardImageEditData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0"/>
    </p:ext>
    <p:ext uri="{D31A062A-798A-4329-ABDD-BBA856620510}">
      <p14:defaultImageDpi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>
    <p:restoredLeft sz="15602" autoAdjust="0"/>
    <p:restoredTop sz="94696" autoAdjust="0"/>
  </p:normalViewPr>
  <p:slideViewPr>
    <p:cSldViewPr>
      <p:cViewPr>
        <p:scale>
          <a:sx n="90" d="100"/>
          <a:sy n="90" d="100"/>
        </p:scale>
        <p:origin x="-1416" y="-42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slide" Target="slides/slide13.xml"/><Relationship Id="rId16" Type="http://schemas.openxmlformats.org/officeDocument/2006/relationships/slide" Target="slides/slide14.xml"/><Relationship Id="rId17" Type="http://schemas.openxmlformats.org/officeDocument/2006/relationships/slide" Target="slides/slide15.xml"/><Relationship Id="rId18" Type="http://schemas.openxmlformats.org/officeDocument/2006/relationships/slide" Target="slides/slide16.xml"/><Relationship Id="rId19" Type="http://schemas.openxmlformats.org/officeDocument/2006/relationships/slide" Target="slides/slide17.xml"/><Relationship Id="rId63" Type="http://schemas.openxmlformats.org/officeDocument/2006/relationships/tableStyles" Target="tableStyles.xml"/><Relationship Id="rId50" Type="http://schemas.openxmlformats.org/officeDocument/2006/relationships/slide" Target="slides/slide48.xml"/><Relationship Id="rId51" Type="http://schemas.openxmlformats.org/officeDocument/2006/relationships/slide" Target="slides/slide49.xml"/><Relationship Id="rId52" Type="http://schemas.openxmlformats.org/officeDocument/2006/relationships/slide" Target="slides/slide50.xml"/><Relationship Id="rId53" Type="http://schemas.openxmlformats.org/officeDocument/2006/relationships/slide" Target="slides/slide51.xml"/><Relationship Id="rId54" Type="http://schemas.openxmlformats.org/officeDocument/2006/relationships/slide" Target="slides/slide52.xml"/><Relationship Id="rId55" Type="http://schemas.openxmlformats.org/officeDocument/2006/relationships/slide" Target="slides/slide53.xml"/><Relationship Id="rId56" Type="http://schemas.openxmlformats.org/officeDocument/2006/relationships/slide" Target="slides/slide54.xml"/><Relationship Id="rId57" Type="http://schemas.openxmlformats.org/officeDocument/2006/relationships/notesMaster" Target="notesMasters/notesMaster1.xml"/><Relationship Id="rId58" Type="http://schemas.openxmlformats.org/officeDocument/2006/relationships/handoutMaster" Target="handoutMasters/handoutMaster1.xml"/><Relationship Id="rId59" Type="http://schemas.openxmlformats.org/officeDocument/2006/relationships/printerSettings" Target="printerSettings/printerSettings1.bin"/><Relationship Id="rId40" Type="http://schemas.openxmlformats.org/officeDocument/2006/relationships/slide" Target="slides/slide38.xml"/><Relationship Id="rId41" Type="http://schemas.openxmlformats.org/officeDocument/2006/relationships/slide" Target="slides/slide39.xml"/><Relationship Id="rId42" Type="http://schemas.openxmlformats.org/officeDocument/2006/relationships/slide" Target="slides/slide40.xml"/><Relationship Id="rId43" Type="http://schemas.openxmlformats.org/officeDocument/2006/relationships/slide" Target="slides/slide41.xml"/><Relationship Id="rId44" Type="http://schemas.openxmlformats.org/officeDocument/2006/relationships/slide" Target="slides/slide42.xml"/><Relationship Id="rId45" Type="http://schemas.openxmlformats.org/officeDocument/2006/relationships/slide" Target="slides/slide43.xml"/><Relationship Id="rId46" Type="http://schemas.openxmlformats.org/officeDocument/2006/relationships/slide" Target="slides/slide44.xml"/><Relationship Id="rId47" Type="http://schemas.openxmlformats.org/officeDocument/2006/relationships/slide" Target="slides/slide45.xml"/><Relationship Id="rId48" Type="http://schemas.openxmlformats.org/officeDocument/2006/relationships/slide" Target="slides/slide46.xml"/><Relationship Id="rId49" Type="http://schemas.openxmlformats.org/officeDocument/2006/relationships/slide" Target="slides/slide47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slide" Target="slides/slide7.xml"/><Relationship Id="rId30" Type="http://schemas.openxmlformats.org/officeDocument/2006/relationships/slide" Target="slides/slide28.xml"/><Relationship Id="rId31" Type="http://schemas.openxmlformats.org/officeDocument/2006/relationships/slide" Target="slides/slide29.xml"/><Relationship Id="rId32" Type="http://schemas.openxmlformats.org/officeDocument/2006/relationships/slide" Target="slides/slide30.xml"/><Relationship Id="rId33" Type="http://schemas.openxmlformats.org/officeDocument/2006/relationships/slide" Target="slides/slide31.xml"/><Relationship Id="rId34" Type="http://schemas.openxmlformats.org/officeDocument/2006/relationships/slide" Target="slides/slide32.xml"/><Relationship Id="rId35" Type="http://schemas.openxmlformats.org/officeDocument/2006/relationships/slide" Target="slides/slide33.xml"/><Relationship Id="rId36" Type="http://schemas.openxmlformats.org/officeDocument/2006/relationships/slide" Target="slides/slide34.xml"/><Relationship Id="rId37" Type="http://schemas.openxmlformats.org/officeDocument/2006/relationships/slide" Target="slides/slide35.xml"/><Relationship Id="rId38" Type="http://schemas.openxmlformats.org/officeDocument/2006/relationships/slide" Target="slides/slide36.xml"/><Relationship Id="rId39" Type="http://schemas.openxmlformats.org/officeDocument/2006/relationships/slide" Target="slides/slide37.xml"/><Relationship Id="rId20" Type="http://schemas.openxmlformats.org/officeDocument/2006/relationships/slide" Target="slides/slide18.xml"/><Relationship Id="rId21" Type="http://schemas.openxmlformats.org/officeDocument/2006/relationships/slide" Target="slides/slide19.xml"/><Relationship Id="rId22" Type="http://schemas.openxmlformats.org/officeDocument/2006/relationships/slide" Target="slides/slide20.xml"/><Relationship Id="rId23" Type="http://schemas.openxmlformats.org/officeDocument/2006/relationships/slide" Target="slides/slide21.xml"/><Relationship Id="rId24" Type="http://schemas.openxmlformats.org/officeDocument/2006/relationships/slide" Target="slides/slide22.xml"/><Relationship Id="rId25" Type="http://schemas.openxmlformats.org/officeDocument/2006/relationships/slide" Target="slides/slide23.xml"/><Relationship Id="rId26" Type="http://schemas.openxmlformats.org/officeDocument/2006/relationships/slide" Target="slides/slide24.xml"/><Relationship Id="rId27" Type="http://schemas.openxmlformats.org/officeDocument/2006/relationships/slide" Target="slides/slide25.xml"/><Relationship Id="rId28" Type="http://schemas.openxmlformats.org/officeDocument/2006/relationships/slide" Target="slides/slide26.xml"/><Relationship Id="rId29" Type="http://schemas.openxmlformats.org/officeDocument/2006/relationships/slide" Target="slides/slide27.xml"/><Relationship Id="rId60" Type="http://schemas.openxmlformats.org/officeDocument/2006/relationships/presProps" Target="presProps.xml"/><Relationship Id="rId61" Type="http://schemas.openxmlformats.org/officeDocument/2006/relationships/viewProps" Target="viewProps.xml"/><Relationship Id="rId62" Type="http://schemas.openxmlformats.org/officeDocument/2006/relationships/theme" Target="theme/theme1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pict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03A9931-E829-E64C-926F-3D3D8B221F5A}" type="datetimeFigureOut">
              <a:rPr lang="en-US" smtClean="0"/>
              <a:pPr/>
              <a:t>8/20/13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338CD5-CECF-AC41-B90D-0F1D9F642A6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8FA26F-0829-43F9-B76E-C5ABCA638063}" type="datetimeFigureOut">
              <a:rPr lang="en-US" smtClean="0"/>
              <a:pPr/>
              <a:t>8/20/13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3997CD6-3EDC-43A1-BFE6-556DB01E9DE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48586514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2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9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9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0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997CD6-3EDC-43A1-BFE6-556DB01E9DE7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35919983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7987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>
              <a:latin typeface="Arial" pitchFamily="-84" charset="0"/>
              <a:ea typeface="ＭＳ Ｐゴシック" pitchFamily="-84" charset="-128"/>
              <a:cs typeface="ＭＳ Ｐゴシック" pitchFamily="-84" charset="-128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4505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>
              <a:latin typeface="Arial" pitchFamily="-84" charset="0"/>
              <a:ea typeface="ＭＳ Ｐゴシック" pitchFamily="-84" charset="-128"/>
              <a:cs typeface="ＭＳ Ｐゴシック" pitchFamily="-84" charset="-128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017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>
              <a:latin typeface="Arial" pitchFamily="-84" charset="0"/>
              <a:ea typeface="ＭＳ Ｐゴシック" pitchFamily="-84" charset="-128"/>
              <a:cs typeface="ＭＳ Ｐゴシック" pitchFamily="-84" charset="-128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4301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>
              <a:latin typeface="Arial" pitchFamily="-84" charset="0"/>
              <a:ea typeface="ＭＳ Ｐゴシック" pitchFamily="-84" charset="-128"/>
              <a:cs typeface="ＭＳ Ｐゴシック" pitchFamily="-84" charset="-128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4505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>
              <a:latin typeface="Arial" pitchFamily="-84" charset="0"/>
              <a:ea typeface="ＭＳ Ｐゴシック" pitchFamily="-84" charset="-128"/>
              <a:cs typeface="ＭＳ Ｐゴシック" pitchFamily="-84" charset="-128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4505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>
              <a:latin typeface="Arial" pitchFamily="-84" charset="0"/>
              <a:ea typeface="ＭＳ Ｐゴシック" pitchFamily="-84" charset="-128"/>
              <a:cs typeface="ＭＳ Ｐゴシック" pitchFamily="-84" charset="-128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6144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>
              <a:latin typeface="Arial" pitchFamily="-84" charset="0"/>
              <a:ea typeface="ＭＳ Ｐゴシック" pitchFamily="-84" charset="-128"/>
              <a:cs typeface="ＭＳ Ｐゴシック" pitchFamily="-84" charset="-128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6349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>
              <a:latin typeface="Arial" pitchFamily="-84" charset="0"/>
              <a:ea typeface="ＭＳ Ｐゴシック" pitchFamily="-84" charset="-128"/>
              <a:cs typeface="ＭＳ Ｐゴシック" pitchFamily="-84" charset="-128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7782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>
              <a:latin typeface="Arial" pitchFamily="-84" charset="0"/>
              <a:ea typeface="ＭＳ Ｐゴシック" pitchFamily="-84" charset="-128"/>
              <a:cs typeface="ＭＳ Ｐゴシック" pitchFamily="-84" charset="-128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457200"/>
            <a:ext cx="7772400" cy="784225"/>
          </a:xfrm>
        </p:spPr>
        <p:txBody>
          <a:bodyPr>
            <a:normAutofit/>
          </a:bodyPr>
          <a:lstStyle>
            <a:lvl1pPr>
              <a:defRPr sz="3600" baseline="0">
                <a:solidFill>
                  <a:srgbClr val="FF0000"/>
                </a:solidFill>
                <a:latin typeface="Arial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Sep,3 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A.Kiselev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EA4CFA-C3DC-4ADB-8A77-9C015038EFD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6412857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Sep,3 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A.Kiselev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EA4CFA-C3DC-4ADB-8A77-9C015038EFD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8675549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Sep,3 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A.Kiselev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EA4CFA-C3DC-4ADB-8A77-9C015038EFD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7055320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 anchor="ctr" anchorCtr="0"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Sep,3 2013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A.Kiselev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EA4CFA-C3DC-4ADB-8A77-9C015038EFD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92800035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 smtClean="0"/>
              <a:t>Sep,3 2013</a:t>
            </a:r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 smtClean="0"/>
              <a:t>A.Kiselev</a:t>
            </a: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ahoma" pitchFamily="-65" charset="0"/>
              </a:defRPr>
            </a:lvl1pPr>
          </a:lstStyle>
          <a:p>
            <a:pPr>
              <a:defRPr/>
            </a:pPr>
            <a:fld id="{BC346014-8CB8-304E-A5FA-922CBC1F60F3}" type="slidenum">
              <a:rPr lang="ru-RU"/>
              <a:pPr>
                <a:defRPr/>
              </a:pPr>
              <a:t>‹#›</a:t>
            </a:fld>
            <a:r>
              <a:rPr lang="en-US"/>
              <a:t>/16</a:t>
            </a:r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Sep,3 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A.Kiselev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E5294-E2E2-D84E-B244-61D9D82C84E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Sep,3 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A.Kiselev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E5294-E2E2-D84E-B244-61D9D82C84E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Sep,3 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A.Kiselev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E5294-E2E2-D84E-B244-61D9D82C84E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Sep,3 2013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A.Kiselev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E5294-E2E2-D84E-B244-61D9D82C84E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Sep,3 2013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A.Kiselev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E5294-E2E2-D84E-B244-61D9D82C84E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Sep,3 2013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A.Kiselev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E5294-E2E2-D84E-B244-61D9D82C84E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Sep,3 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43200" y="6537325"/>
            <a:ext cx="3429000" cy="244475"/>
          </a:xfrm>
        </p:spPr>
        <p:txBody>
          <a:bodyPr/>
          <a:lstStyle>
            <a:lvl1pPr>
              <a:defRPr sz="1100" baseline="0">
                <a:solidFill>
                  <a:schemeClr val="tx2">
                    <a:lumMod val="60000"/>
                    <a:lumOff val="40000"/>
                  </a:schemeClr>
                </a:solidFill>
                <a:latin typeface="Arial Narrow" pitchFamily="34" charset="0"/>
              </a:defRPr>
            </a:lvl1pPr>
          </a:lstStyle>
          <a:p>
            <a:r>
              <a:rPr lang="en-US" smtClean="0"/>
              <a:t>A.Kiselev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58000" y="6553200"/>
            <a:ext cx="2133600" cy="228600"/>
          </a:xfrm>
        </p:spPr>
        <p:txBody>
          <a:bodyPr/>
          <a:lstStyle>
            <a:lvl1pPr>
              <a:defRPr sz="1100" baseline="0">
                <a:solidFill>
                  <a:schemeClr val="tx2">
                    <a:lumMod val="60000"/>
                    <a:lumOff val="40000"/>
                  </a:schemeClr>
                </a:solidFill>
                <a:latin typeface="Arial Narrow" pitchFamily="34" charset="0"/>
              </a:defRPr>
            </a:lvl1pPr>
          </a:lstStyle>
          <a:p>
            <a:fld id="{59EA4CFA-C3DC-4ADB-8A77-9C015038EFD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0359049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Sep,3 2013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A.Kiselev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E5294-E2E2-D84E-B244-61D9D82C84E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Sep,3 2013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A.Kiselev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E5294-E2E2-D84E-B244-61D9D82C84E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Sep,3 2013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A.Kiselev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E5294-E2E2-D84E-B244-61D9D82C84E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Sep,3 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A.Kiselev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E5294-E2E2-D84E-B244-61D9D82C84E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Sep,3 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A.Kiselev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E5294-E2E2-D84E-B244-61D9D82C84E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Sep,3 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A.Kiselev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EA4CFA-C3DC-4ADB-8A77-9C015038EFD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4266405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Sep,3 2013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A.Kiselev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EA4CFA-C3DC-4ADB-8A77-9C015038EFD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6722951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Sep,3 2013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A.Kiselev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EA4CFA-C3DC-4ADB-8A77-9C015038EFD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5718008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Sep,3 2013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A.Kiselev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EA4CFA-C3DC-4ADB-8A77-9C015038EFD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0962998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Sep,3 2013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A.Kiselev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EA4CFA-C3DC-4ADB-8A77-9C015038EFD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7015399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Sep,3 2013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A.Kiselev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EA4CFA-C3DC-4ADB-8A77-9C015038EFD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4807018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Sep,3 2013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A.Kiselev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EA4CFA-C3DC-4ADB-8A77-9C015038EFD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4408315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theme" Target="../theme/theme1.xml"/><Relationship Id="rId15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4.xml"/><Relationship Id="rId12" Type="http://schemas.openxmlformats.org/officeDocument/2006/relationships/theme" Target="../theme/theme2.xml"/><Relationship Id="rId1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0.xml"/><Relationship Id="rId8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rgbClr val="800000"/>
                </a:solidFill>
                <a:latin typeface="Tahoma"/>
                <a:cs typeface="Tahoma"/>
              </a:defRPr>
            </a:lvl1pPr>
          </a:lstStyle>
          <a:p>
            <a:r>
              <a:rPr lang="en-US" dirty="0" smtClean="0"/>
              <a:t>Sep,3 2013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rgbClr val="800000"/>
                </a:solidFill>
                <a:latin typeface="Tahoma"/>
                <a:cs typeface="Tahoma"/>
              </a:defRPr>
            </a:lvl1pPr>
          </a:lstStyle>
          <a:p>
            <a:r>
              <a:rPr lang="en-US" dirty="0" err="1" smtClean="0"/>
              <a:t>A.Kiselev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rgbClr val="1F497D"/>
                </a:solidFill>
              </a:defRPr>
            </a:lvl1pPr>
          </a:lstStyle>
          <a:p>
            <a:r>
              <a:rPr lang="en-US" dirty="0" smtClean="0"/>
              <a:t>555</a:t>
            </a:r>
            <a:endParaRPr lang="en-US" dirty="0"/>
          </a:p>
        </p:txBody>
      </p:sp>
      <p:pic>
        <p:nvPicPr>
          <p:cNvPr id="7" name="Picture 15" descr="Panther Aqua Graphite"/>
          <p:cNvPicPr>
            <a:picLocks noChangeArrowheads="1"/>
          </p:cNvPicPr>
          <p:nvPr userDrawn="1"/>
        </p:nvPicPr>
        <p:blipFill>
          <a:blip r:embed="rId15">
            <a:lum bright="80000" contrast="-26000"/>
          </a:blip>
          <a:srcRect t="77953" b="3543"/>
          <a:stretch>
            <a:fillRect/>
          </a:stretch>
        </p:blipFill>
        <p:spPr bwMode="auto">
          <a:xfrm>
            <a:off x="0" y="0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2288410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2" r:id="rId13"/>
  </p:sldLayoutIdLst>
  <p:timing>
    <p:tnLst>
      <p:par>
        <p:cTn id="1" dur="indefinite" restart="never" nodeType="tmRoot"/>
      </p:par>
    </p:tnLst>
  </p:timing>
  <p:hf sldNum="0" hdr="0"/>
  <p:txStyles>
    <p:titleStyle>
      <a:lvl1pPr algn="ctr" defTabSz="914400" rtl="0" eaLnBrk="1" latinLnBrk="0" hangingPunct="1">
        <a:spcBef>
          <a:spcPct val="0"/>
        </a:spcBef>
        <a:buNone/>
        <a:defRPr sz="3600" b="1" kern="1200" baseline="0">
          <a:solidFill>
            <a:srgbClr val="FF0000"/>
          </a:solidFill>
          <a:latin typeface="Arial" pitchFamily="34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 baseline="0">
          <a:solidFill>
            <a:schemeClr val="tx1"/>
          </a:solidFill>
          <a:latin typeface="Arial Narrow" pitchFamily="34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 baseline="0">
          <a:solidFill>
            <a:schemeClr val="tx1"/>
          </a:solidFill>
          <a:latin typeface="Arial Narrow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 baseline="0">
          <a:solidFill>
            <a:schemeClr val="tx1"/>
          </a:solidFill>
          <a:latin typeface="Arial Narrow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 baseline="0">
          <a:solidFill>
            <a:schemeClr val="tx1"/>
          </a:solidFill>
          <a:latin typeface="Arial Narrow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 baseline="0">
          <a:solidFill>
            <a:schemeClr val="tx1"/>
          </a:solidFill>
          <a:latin typeface="Arial Narrow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Sep,3 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A.Kiselev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CE5294-E2E2-D84E-B244-61D9D82C84E7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</p:sldLayoutIdLst>
  <p:hf sldNum="0" hdr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4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7.png"/><Relationship Id="rId3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9.png"/><Relationship Id="rId3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1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4" Type="http://schemas.openxmlformats.org/officeDocument/2006/relationships/image" Target="../media/image14.png"/><Relationship Id="rId5" Type="http://schemas.openxmlformats.org/officeDocument/2006/relationships/image" Target="../media/image15.png"/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12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16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18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19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4" Type="http://schemas.openxmlformats.org/officeDocument/2006/relationships/oleObject" Target="Macintosh%20HD:Users:ayk:Downloads:eRHIC%20Magnet%20Design%20Report%202012.docx!OLE_LINK3" TargetMode="External"/><Relationship Id="rId5" Type="http://schemas.openxmlformats.org/officeDocument/2006/relationships/image" Target="../media/image22.png"/><Relationship Id="rId6" Type="http://schemas.openxmlformats.org/officeDocument/2006/relationships/image" Target="../media/image23.png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4" Type="http://schemas.openxmlformats.org/officeDocument/2006/relationships/image" Target="../media/image26.png"/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24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27.png"/><Relationship Id="rId3" Type="http://schemas.openxmlformats.org/officeDocument/2006/relationships/image" Target="../media/image28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29.png"/><Relationship Id="rId3" Type="http://schemas.openxmlformats.org/officeDocument/2006/relationships/image" Target="../media/image30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31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32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4" Type="http://schemas.openxmlformats.org/officeDocument/2006/relationships/image" Target="../media/image35.png"/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33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36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4" Type="http://schemas.openxmlformats.org/officeDocument/2006/relationships/image" Target="../media/image39.png"/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37.pn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40.png"/><Relationship Id="rId3" Type="http://schemas.openxmlformats.org/officeDocument/2006/relationships/image" Target="../media/image41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4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42.pn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43.pn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44.pn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4" Type="http://schemas.openxmlformats.org/officeDocument/2006/relationships/image" Target="../media/image46.jpeg"/><Relationship Id="rId5" Type="http://schemas.openxmlformats.org/officeDocument/2006/relationships/image" Target="../media/image47.png"/><Relationship Id="rId6" Type="http://schemas.openxmlformats.org/officeDocument/2006/relationships/image" Target="../media/image48.png"/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4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49.png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50.gif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hyperlink" Target="http://svn.racf.bnl.gov/svn/eic/eicroot" TargetMode="Externa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4" Type="http://schemas.openxmlformats.org/officeDocument/2006/relationships/image" Target="../media/image52.png"/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5.png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53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4" Type="http://schemas.openxmlformats.org/officeDocument/2006/relationships/image" Target="../media/image55.png"/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9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0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2"/>
          <p:cNvSpPr txBox="1">
            <a:spLocks noChangeArrowheads="1"/>
          </p:cNvSpPr>
          <p:nvPr/>
        </p:nvSpPr>
        <p:spPr bwMode="auto">
          <a:xfrm>
            <a:off x="1219200" y="1676400"/>
            <a:ext cx="6667500" cy="144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gradFill rotWithShape="0">
                  <a:gsLst>
                    <a:gs pos="0">
                      <a:srgbClr val="DAAEAE"/>
                    </a:gs>
                    <a:gs pos="50000">
                      <a:srgbClr val="FFCCCC"/>
                    </a:gs>
                    <a:gs pos="100000">
                      <a:srgbClr val="DAAEAE"/>
                    </a:gs>
                  </a:gsLst>
                  <a:lin ang="0" scaled="1"/>
                </a:gra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sz="1400">
                <a:solidFill>
                  <a:schemeClr val="tx1"/>
                </a:solidFill>
                <a:latin typeface="Arial Narrow" pitchFamily="3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 Narrow" pitchFamily="3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 Narrow" pitchFamily="3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 Narrow" pitchFamily="3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 Narrow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 Narrow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 Narrow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 Narrow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 Narrow" pitchFamily="34" charset="0"/>
              </a:defRPr>
            </a:lvl9pPr>
          </a:lstStyle>
          <a:p>
            <a:pPr algn="ctr"/>
            <a:r>
              <a:rPr lang="en-US" sz="4400" b="1" dirty="0" smtClean="0">
                <a:solidFill>
                  <a:srgbClr val="FF0000"/>
                </a:solidFill>
                <a:latin typeface="Arial" charset="0"/>
              </a:rPr>
              <a:t>Detector simulations </a:t>
            </a:r>
          </a:p>
          <a:p>
            <a:pPr algn="ctr"/>
            <a:r>
              <a:rPr lang="en-US" sz="4400" b="1" dirty="0" smtClean="0">
                <a:solidFill>
                  <a:srgbClr val="FF0000"/>
                </a:solidFill>
                <a:latin typeface="Arial" charset="0"/>
              </a:rPr>
              <a:t>for EIC at BNL </a:t>
            </a:r>
            <a:endParaRPr lang="en-US" sz="4400" b="1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0" name="Rectangle 16"/>
          <p:cNvSpPr>
            <a:spLocks noChangeArrowheads="1"/>
          </p:cNvSpPr>
          <p:nvPr/>
        </p:nvSpPr>
        <p:spPr bwMode="auto">
          <a:xfrm>
            <a:off x="771525" y="942975"/>
            <a:ext cx="7848600" cy="152400"/>
          </a:xfrm>
          <a:prstGeom prst="rect">
            <a:avLst/>
          </a:prstGeom>
          <a:gradFill rotWithShape="0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z="1800"/>
          </a:p>
        </p:txBody>
      </p:sp>
      <p:pic>
        <p:nvPicPr>
          <p:cNvPr id="11" name="Picture 18" descr="BNLlogo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6934200" y="166687"/>
            <a:ext cx="1751859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11" descr="EIClogo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7780" y="166687"/>
            <a:ext cx="741556" cy="685800"/>
          </a:xfrm>
          <a:prstGeom prst="rect">
            <a:avLst/>
          </a:prstGeom>
        </p:spPr>
      </p:pic>
      <p:sp>
        <p:nvSpPr>
          <p:cNvPr id="9" name="Rectangle 3"/>
          <p:cNvSpPr txBox="1">
            <a:spLocks noChangeArrowheads="1"/>
          </p:cNvSpPr>
          <p:nvPr/>
        </p:nvSpPr>
        <p:spPr>
          <a:xfrm>
            <a:off x="990600" y="4114800"/>
            <a:ext cx="7162800" cy="1981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3600" b="0" i="0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 Narrow"/>
                <a:ea typeface="Tahoma (Body)" charset="0"/>
                <a:cs typeface="Arial Narrow"/>
              </a:rPr>
              <a:t>Alexander Kiselev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POETIC Workshop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Sep,3</a:t>
            </a:r>
            <a:r>
              <a:rPr kumimoji="0" lang="en-US" sz="3200" b="0" i="0" u="none" strike="noStrike" kern="1200" cap="none" spc="0" normalizeH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2013</a:t>
            </a:r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48805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7"/>
          <p:cNvSpPr>
            <a:spLocks noChangeArrowheads="1"/>
          </p:cNvSpPr>
          <p:nvPr/>
        </p:nvSpPr>
        <p:spPr bwMode="auto">
          <a:xfrm>
            <a:off x="0" y="2057400"/>
            <a:ext cx="91440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prstTxWarp prst="textNoShape">
              <a:avLst/>
            </a:prstTxWarp>
          </a:bodyPr>
          <a:lstStyle/>
          <a:p>
            <a:pPr algn="ctr"/>
            <a:r>
              <a:rPr lang="en-US" sz="5400" b="1" dirty="0" smtClean="0">
                <a:solidFill>
                  <a:schemeClr val="tx2"/>
                </a:solidFill>
                <a:latin typeface="Arial" pitchFamily="-84" charset="0"/>
              </a:rPr>
              <a:t>Tracking studies</a:t>
            </a:r>
            <a:endParaRPr lang="en-US" sz="5400" b="1" dirty="0">
              <a:solidFill>
                <a:schemeClr val="tx2"/>
              </a:solidFill>
              <a:latin typeface="Arial" pitchFamily="-84" charset="0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Sep,3 2013</a:t>
            </a:r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A.Kiselev</a:t>
            </a:r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ahoma" pitchFamily="-84" charset="0"/>
              </a:rPr>
              <a:t>Sep,3 2013</a:t>
            </a:r>
            <a:endParaRPr lang="ru-RU">
              <a:latin typeface="Tahoma" pitchFamily="-84" charset="0"/>
            </a:endParaRPr>
          </a:p>
        </p:txBody>
      </p:sp>
      <p:sp>
        <p:nvSpPr>
          <p:cNvPr id="53251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ahoma" pitchFamily="-84" charset="0"/>
              </a:rPr>
              <a:t>A.Kiselev</a:t>
            </a:r>
            <a:endParaRPr lang="ru-RU">
              <a:latin typeface="Tahoma" pitchFamily="-84" charset="0"/>
            </a:endParaRPr>
          </a:p>
        </p:txBody>
      </p:sp>
      <p:sp>
        <p:nvSpPr>
          <p:cNvPr id="5325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762000"/>
          </a:xfrm>
        </p:spPr>
        <p:txBody>
          <a:bodyPr>
            <a:noAutofit/>
          </a:bodyPr>
          <a:lstStyle/>
          <a:p>
            <a:pPr eaLnBrk="1" hangingPunct="1"/>
            <a:r>
              <a:rPr lang="en-US" sz="4800" b="0" dirty="0" smtClean="0">
                <a:latin typeface="Arial Narrow"/>
                <a:ea typeface="ＭＳ Ｐゴシック" pitchFamily="-84" charset="-128"/>
                <a:cs typeface="Arial Narrow"/>
              </a:rPr>
              <a:t>Requirements for EIC main tracker</a:t>
            </a:r>
            <a:endParaRPr lang="en-US" sz="4800" b="0" dirty="0" smtClean="0">
              <a:latin typeface="Arial Narrow"/>
              <a:ea typeface="ＭＳ Ｐゴシック" pitchFamily="-84" charset="-128"/>
              <a:cs typeface="Arial Narrow"/>
            </a:endParaRPr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 bwMode="auto">
          <a:xfrm>
            <a:off x="381000" y="1143000"/>
            <a:ext cx="87630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84" charset="2"/>
              <a:buChar char="n"/>
            </a:pPr>
            <a:r>
              <a:rPr lang="en-US" sz="2800" dirty="0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As low material budget as possible</a:t>
            </a: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84" charset="2"/>
              <a:buChar char="n"/>
            </a:pPr>
            <a:r>
              <a:rPr lang="en-US" sz="2800" dirty="0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Complete geometric coverage in the </a:t>
            </a:r>
            <a:r>
              <a:rPr lang="en-US" sz="2800" dirty="0" smtClean="0">
                <a:solidFill>
                  <a:srgbClr val="1F497D"/>
                </a:solidFill>
                <a:latin typeface="Symbol" pitchFamily="18" charset="2"/>
              </a:rPr>
              <a:t>h</a:t>
            </a:r>
            <a:r>
              <a:rPr lang="en-US" sz="2800" dirty="0" smtClean="0">
                <a:solidFill>
                  <a:srgbClr val="C00000"/>
                </a:solidFill>
              </a:rPr>
              <a:t> </a:t>
            </a:r>
            <a:r>
              <a:rPr lang="en-US" sz="2800" dirty="0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range [-3 .. 3]</a:t>
            </a: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84" charset="2"/>
              <a:buChar char="n"/>
            </a:pPr>
            <a:r>
              <a:rPr lang="en-US" sz="2800" dirty="0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Momentum resolution not worse than 2-3%, even at large </a:t>
            </a:r>
            <a:r>
              <a:rPr lang="en-US" sz="2800" dirty="0" err="1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rapidities</a:t>
            </a:r>
            <a:endParaRPr lang="en-US" sz="2800" dirty="0" smtClean="0">
              <a:solidFill>
                <a:srgbClr val="1F497D"/>
              </a:solidFill>
              <a:ea typeface="ＭＳ Ｐゴシック" pitchFamily="-84" charset="-128"/>
              <a:cs typeface="ＭＳ Ｐゴシック" pitchFamily="-84" charset="-128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ahoma" pitchFamily="-84" charset="0"/>
              </a:rPr>
              <a:t>Sep,3 2013</a:t>
            </a:r>
            <a:endParaRPr lang="ru-RU">
              <a:latin typeface="Tahoma" pitchFamily="-84" charset="0"/>
            </a:endParaRPr>
          </a:p>
        </p:txBody>
      </p:sp>
      <p:sp>
        <p:nvSpPr>
          <p:cNvPr id="53251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ahoma" pitchFamily="-84" charset="0"/>
              </a:rPr>
              <a:t>A.Kiselev</a:t>
            </a:r>
            <a:endParaRPr lang="ru-RU">
              <a:latin typeface="Tahoma" pitchFamily="-84" charset="0"/>
            </a:endParaRPr>
          </a:p>
        </p:txBody>
      </p:sp>
      <p:sp>
        <p:nvSpPr>
          <p:cNvPr id="53252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0"/>
            <a:ext cx="7793038" cy="7620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sz="4800" b="0" dirty="0" smtClean="0">
                <a:latin typeface="Arial Narrow"/>
                <a:ea typeface="ＭＳ Ｐゴシック" pitchFamily="-84" charset="-128"/>
                <a:cs typeface="Arial Narrow"/>
              </a:rPr>
              <a:t>Tracking code implementation</a:t>
            </a:r>
            <a:endParaRPr lang="en-US" sz="4800" b="0" dirty="0" smtClean="0">
              <a:latin typeface="Arial Narrow"/>
              <a:ea typeface="ＭＳ Ｐゴシック" pitchFamily="-84" charset="-128"/>
              <a:cs typeface="Arial Narrow"/>
            </a:endParaRPr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 bwMode="auto">
          <a:xfrm>
            <a:off x="304800" y="1143000"/>
            <a:ext cx="8839200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84" charset="2"/>
              <a:buChar char="n"/>
            </a:pPr>
            <a:r>
              <a:rPr lang="en-US" sz="2400" dirty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Magnetic field interface exists </a:t>
            </a:r>
            <a:r>
              <a:rPr lang="ru-RU" sz="2400" dirty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 </a:t>
            </a:r>
            <a:endParaRPr lang="en-US" sz="2400" dirty="0">
              <a:solidFill>
                <a:srgbClr val="1F497D"/>
              </a:solidFill>
              <a:ea typeface="ＭＳ Ｐゴシック" pitchFamily="-84" charset="-128"/>
              <a:cs typeface="ＭＳ Ｐゴシック" pitchFamily="-84" charset="-128"/>
            </a:endParaRP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84" charset="2"/>
              <a:buChar char="n"/>
            </a:pPr>
            <a:r>
              <a:rPr lang="en-US" sz="2400" dirty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Detector geometry is described in 0-th approximation:</a:t>
            </a: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84" charset="2"/>
              <a:buChar char="n"/>
            </a:pPr>
            <a:endParaRPr lang="en-US" sz="2400" dirty="0">
              <a:solidFill>
                <a:srgbClr val="1F497D"/>
              </a:solidFill>
              <a:ea typeface="ＭＳ Ｐゴシック" pitchFamily="-84" charset="-128"/>
              <a:cs typeface="ＭＳ Ｐゴシック" pitchFamily="-84" charset="-128"/>
            </a:endParaRP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84" charset="2"/>
              <a:buChar char="n"/>
            </a:pPr>
            <a:endParaRPr lang="en-US" sz="2400" dirty="0">
              <a:solidFill>
                <a:srgbClr val="1F497D"/>
              </a:solidFill>
              <a:ea typeface="ＭＳ Ｐゴシック" pitchFamily="-84" charset="-128"/>
              <a:cs typeface="ＭＳ Ｐゴシック" pitchFamily="-84" charset="-128"/>
            </a:endParaRP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</a:pPr>
            <a:endParaRPr lang="en-US" sz="2400" dirty="0">
              <a:solidFill>
                <a:srgbClr val="1F497D"/>
              </a:solidFill>
              <a:ea typeface="ＭＳ Ｐゴシック" pitchFamily="-84" charset="-128"/>
              <a:cs typeface="ＭＳ Ｐゴシック" pitchFamily="-84" charset="-128"/>
            </a:endParaRP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</a:pPr>
            <a:endParaRPr lang="en-US" sz="2400" dirty="0">
              <a:solidFill>
                <a:srgbClr val="1F497D"/>
              </a:solidFill>
              <a:ea typeface="ＭＳ Ｐゴシック" pitchFamily="-84" charset="-128"/>
              <a:cs typeface="ＭＳ Ｐゴシック" pitchFamily="-84" charset="-128"/>
            </a:endParaRP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84" charset="2"/>
              <a:buChar char="n"/>
            </a:pPr>
            <a:r>
              <a:rPr lang="en-US" sz="2400" dirty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Digitization exists </a:t>
            </a:r>
            <a:r>
              <a:rPr lang="en-US" sz="2400" dirty="0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(simplistic, except for TPC where </a:t>
            </a:r>
            <a:r>
              <a:rPr lang="en-US" sz="2400" dirty="0" err="1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FopiRoot</a:t>
            </a:r>
            <a:r>
              <a:rPr lang="en-US" sz="2400" dirty="0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 codes allow to perform a complete </a:t>
            </a:r>
            <a:r>
              <a:rPr lang="en-US" sz="2400" dirty="0" err="1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digi</a:t>
            </a:r>
            <a:r>
              <a:rPr lang="en-US" sz="2400" dirty="0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 chain)</a:t>
            </a: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84" charset="2"/>
              <a:buChar char="n"/>
            </a:pPr>
            <a:endParaRPr lang="en-US" sz="2400" dirty="0" smtClean="0">
              <a:solidFill>
                <a:srgbClr val="1F497D"/>
              </a:solidFill>
              <a:ea typeface="ＭＳ Ｐゴシック" pitchFamily="-84" charset="-128"/>
              <a:cs typeface="ＭＳ Ｐゴシック" pitchFamily="-84" charset="-128"/>
            </a:endParaRP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84" charset="2"/>
              <a:buChar char="n"/>
            </a:pPr>
            <a:r>
              <a:rPr lang="en-US" sz="2400" dirty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“Ideal” track reconstruction inherited from PandaRoot </a:t>
            </a:r>
            <a:r>
              <a:rPr lang="en-US" sz="2400" dirty="0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codes</a:t>
            </a: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84" charset="2"/>
              <a:buChar char="n"/>
            </a:pPr>
            <a:r>
              <a:rPr lang="en-US" sz="2400" dirty="0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Real-life track </a:t>
            </a:r>
            <a:r>
              <a:rPr lang="en-US" sz="2400" dirty="0" err="1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finding&amp;fitting</a:t>
            </a:r>
            <a:r>
              <a:rPr lang="en-US" sz="2400" dirty="0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 as well as vertex </a:t>
            </a:r>
            <a:r>
              <a:rPr lang="en-US" sz="2400" dirty="0" err="1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finding&amp;fitting</a:t>
            </a:r>
            <a:r>
              <a:rPr lang="en-US" sz="2400" dirty="0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 inherited from </a:t>
            </a:r>
            <a:r>
              <a:rPr lang="en-US" sz="2400" dirty="0" err="1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FopiRoot</a:t>
            </a:r>
            <a:r>
              <a:rPr lang="en-US" sz="2400" dirty="0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 codes (work in progress)</a:t>
            </a:r>
            <a:endParaRPr lang="en-US" sz="2400" dirty="0">
              <a:solidFill>
                <a:srgbClr val="1F497D"/>
              </a:solidFill>
              <a:ea typeface="ＭＳ Ｐゴシック" pitchFamily="-84" charset="-128"/>
              <a:cs typeface="ＭＳ Ｐゴシック" pitchFamily="-84" charset="-128"/>
            </a:endParaRPr>
          </a:p>
        </p:txBody>
      </p:sp>
      <p:sp>
        <p:nvSpPr>
          <p:cNvPr id="19" name="Rectangle 3"/>
          <p:cNvSpPr txBox="1">
            <a:spLocks noChangeArrowheads="1"/>
          </p:cNvSpPr>
          <p:nvPr/>
        </p:nvSpPr>
        <p:spPr bwMode="auto">
          <a:xfrm>
            <a:off x="838200" y="2133600"/>
            <a:ext cx="57150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1" charset="2"/>
              <a:buChar char="n"/>
              <a:defRPr/>
            </a:pPr>
            <a:r>
              <a:rPr lang="en-US" sz="2000" kern="0" dirty="0">
                <a:solidFill>
                  <a:srgbClr val="1F497D"/>
                </a:solidFill>
                <a:latin typeface="+mn-lt"/>
                <a:ea typeface="ＭＳ Ｐゴシック" pitchFamily="-1" charset="-128"/>
                <a:cs typeface="ＭＳ Ｐゴシック" pitchFamily="-1" charset="-128"/>
              </a:rPr>
              <a:t>Silicon vertex tracker </a:t>
            </a:r>
            <a:r>
              <a:rPr lang="ru-RU" sz="2000" kern="0" dirty="0">
                <a:solidFill>
                  <a:srgbClr val="1F497D"/>
                </a:solidFill>
                <a:latin typeface="+mn-lt"/>
                <a:ea typeface="ＭＳ Ｐゴシック" pitchFamily="-1" charset="-128"/>
                <a:cs typeface="ＭＳ Ｐゴシック" pitchFamily="-1" charset="-128"/>
              </a:rPr>
              <a:t> </a:t>
            </a:r>
            <a:endParaRPr lang="en-US" sz="2000" kern="0" dirty="0">
              <a:solidFill>
                <a:srgbClr val="1F497D"/>
              </a:solidFill>
              <a:latin typeface="+mn-lt"/>
              <a:ea typeface="ＭＳ Ｐゴシック" pitchFamily="-1" charset="-128"/>
              <a:cs typeface="ＭＳ Ｐゴシック" pitchFamily="-1" charset="-128"/>
            </a:endParaRP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1" charset="2"/>
              <a:buChar char="n"/>
              <a:defRPr/>
            </a:pPr>
            <a:r>
              <a:rPr lang="en-US" sz="2000" kern="0" dirty="0">
                <a:solidFill>
                  <a:srgbClr val="1F497D"/>
                </a:solidFill>
                <a:latin typeface="+mn-lt"/>
                <a:ea typeface="ＭＳ Ｐゴシック" pitchFamily="-1" charset="-128"/>
                <a:cs typeface="ＭＳ Ｐゴシック" pitchFamily="-1" charset="-128"/>
              </a:rPr>
              <a:t>Silicon forward/backward tracker</a:t>
            </a: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1" charset="2"/>
              <a:buChar char="n"/>
              <a:defRPr/>
            </a:pPr>
            <a:r>
              <a:rPr lang="en-US" sz="2000" kern="0" dirty="0" smtClean="0">
                <a:solidFill>
                  <a:srgbClr val="1F497D"/>
                </a:solidFill>
                <a:latin typeface="+mn-lt"/>
                <a:ea typeface="ＭＳ Ｐゴシック" pitchFamily="-1" charset="-128"/>
                <a:cs typeface="ＭＳ Ｐゴシック" pitchFamily="-1" charset="-128"/>
              </a:rPr>
              <a:t>TPC </a:t>
            </a: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1" charset="2"/>
              <a:buChar char="n"/>
              <a:defRPr/>
            </a:pPr>
            <a:r>
              <a:rPr lang="en-US" sz="2000" kern="0" dirty="0">
                <a:solidFill>
                  <a:srgbClr val="1F497D"/>
                </a:solidFill>
                <a:latin typeface="+mn-lt"/>
                <a:ea typeface="ＭＳ Ｐゴシック" pitchFamily="-1" charset="-128"/>
                <a:cs typeface="ＭＳ Ｐゴシック" pitchFamily="-1" charset="-128"/>
              </a:rPr>
              <a:t>GEM </a:t>
            </a:r>
            <a:r>
              <a:rPr lang="en-US" sz="2000" kern="0" dirty="0" smtClean="0">
                <a:solidFill>
                  <a:srgbClr val="1F497D"/>
                </a:solidFill>
                <a:latin typeface="+mn-lt"/>
                <a:ea typeface="ＭＳ Ｐゴシック" pitchFamily="-1" charset="-128"/>
                <a:cs typeface="ＭＳ Ｐゴシック" pitchFamily="-1" charset="-128"/>
              </a:rPr>
              <a:t>forward/backward </a:t>
            </a:r>
            <a:r>
              <a:rPr lang="en-US" sz="2000" kern="0" dirty="0">
                <a:solidFill>
                  <a:srgbClr val="1F497D"/>
                </a:solidFill>
                <a:latin typeface="+mn-lt"/>
                <a:ea typeface="ＭＳ Ｐゴシック" pitchFamily="-1" charset="-128"/>
                <a:cs typeface="ＭＳ Ｐゴシック" pitchFamily="-1" charset="-128"/>
              </a:rPr>
              <a:t>tracker </a:t>
            </a:r>
          </a:p>
        </p:txBody>
      </p:sp>
      <p:sp>
        <p:nvSpPr>
          <p:cNvPr id="7" name="TextBox 10"/>
          <p:cNvSpPr txBox="1">
            <a:spLocks noChangeArrowheads="1"/>
          </p:cNvSpPr>
          <p:nvPr/>
        </p:nvSpPr>
        <p:spPr bwMode="auto">
          <a:xfrm>
            <a:off x="6553200" y="2362200"/>
            <a:ext cx="2266316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 u="sng" dirty="0">
                <a:solidFill>
                  <a:srgbClr val="008000"/>
                </a:solidFill>
              </a:rPr>
              <a:t>MRS-B1 solenoid</a:t>
            </a:r>
            <a:endParaRPr lang="en-US" sz="2000" u="sng" dirty="0" smtClean="0">
              <a:solidFill>
                <a:srgbClr val="008000"/>
              </a:solidFill>
            </a:endParaRPr>
          </a:p>
          <a:p>
            <a:pPr algn="ctr"/>
            <a:r>
              <a:rPr lang="en-US" sz="2000" u="sng" dirty="0" smtClean="0">
                <a:solidFill>
                  <a:srgbClr val="008000"/>
                </a:solidFill>
              </a:rPr>
              <a:t>d</a:t>
            </a:r>
            <a:r>
              <a:rPr lang="en-US" sz="2000" u="sng" dirty="0" smtClean="0">
                <a:solidFill>
                  <a:srgbClr val="008000"/>
                </a:solidFill>
              </a:rPr>
              <a:t>esign per default</a:t>
            </a:r>
            <a:endParaRPr lang="en-US" sz="2000" u="sng" dirty="0">
              <a:solidFill>
                <a:srgbClr val="008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ahoma" pitchFamily="-84" charset="0"/>
              </a:rPr>
              <a:t>Sep,3 2013</a:t>
            </a:r>
            <a:endParaRPr lang="ru-RU">
              <a:latin typeface="Tahoma" pitchFamily="-84" charset="0"/>
            </a:endParaRPr>
          </a:p>
        </p:txBody>
      </p:sp>
      <p:sp>
        <p:nvSpPr>
          <p:cNvPr id="5427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ahoma" pitchFamily="-84" charset="0"/>
              </a:rPr>
              <a:t>A.Kiselev</a:t>
            </a:r>
            <a:endParaRPr lang="ru-RU">
              <a:latin typeface="Tahoma" pitchFamily="-84" charset="0"/>
            </a:endParaRPr>
          </a:p>
        </p:txBody>
      </p:sp>
      <p:sp>
        <p:nvSpPr>
          <p:cNvPr id="54276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0"/>
            <a:ext cx="7793038" cy="762000"/>
          </a:xfrm>
        </p:spPr>
        <p:txBody>
          <a:bodyPr>
            <a:noAutofit/>
          </a:bodyPr>
          <a:lstStyle/>
          <a:p>
            <a:pPr eaLnBrk="1" hangingPunct="1"/>
            <a:r>
              <a:rPr lang="en-US" sz="4800" b="0" dirty="0" smtClean="0">
                <a:latin typeface="Arial Narrow"/>
                <a:ea typeface="ＭＳ Ｐゴシック" pitchFamily="-84" charset="-128"/>
                <a:cs typeface="Arial Narrow"/>
              </a:rPr>
              <a:t>Vertex silicon tracker</a:t>
            </a:r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 bwMode="auto">
          <a:xfrm>
            <a:off x="304800" y="914400"/>
            <a:ext cx="85344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1" charset="2"/>
              <a:buChar char="n"/>
              <a:defRPr/>
            </a:pPr>
            <a:r>
              <a:rPr lang="en-US" sz="2000" kern="0" dirty="0">
                <a:solidFill>
                  <a:srgbClr val="1F497D"/>
                </a:solidFill>
                <a:latin typeface="+mn-lt"/>
                <a:ea typeface="ＭＳ Ｐゴシック" pitchFamily="-1" charset="-128"/>
                <a:cs typeface="ＭＳ Ｐゴシック" pitchFamily="-1" charset="-128"/>
              </a:rPr>
              <a:t>MAPS technology; ~20x20mm</a:t>
            </a:r>
            <a:r>
              <a:rPr lang="en-US" sz="2000" kern="0" baseline="30000" dirty="0">
                <a:solidFill>
                  <a:srgbClr val="1F497D"/>
                </a:solidFill>
                <a:latin typeface="+mn-lt"/>
                <a:ea typeface="ＭＳ Ｐゴシック" pitchFamily="-1" charset="-128"/>
                <a:cs typeface="ＭＳ Ｐゴシック" pitchFamily="-1" charset="-128"/>
              </a:rPr>
              <a:t>2</a:t>
            </a:r>
            <a:r>
              <a:rPr lang="en-US" sz="2000" kern="0" dirty="0">
                <a:solidFill>
                  <a:srgbClr val="1F497D"/>
                </a:solidFill>
                <a:latin typeface="+mn-lt"/>
                <a:ea typeface="ＭＳ Ｐゴシック" pitchFamily="-1" charset="-128"/>
                <a:cs typeface="ＭＳ Ｐゴシック" pitchFamily="-1" charset="-128"/>
              </a:rPr>
              <a:t> chips, ~20</a:t>
            </a:r>
            <a:r>
              <a:rPr lang="ru-RU" sz="2000" kern="0" dirty="0">
                <a:solidFill>
                  <a:srgbClr val="1F497D"/>
                </a:solidFill>
                <a:latin typeface="+mn-lt"/>
                <a:ea typeface="ＭＳ Ｐゴシック" pitchFamily="-1" charset="-128"/>
                <a:cs typeface="ＭＳ Ｐゴシック" pitchFamily="-1" charset="-128"/>
              </a:rPr>
              <a:t> </a:t>
            </a:r>
            <a:r>
              <a:rPr lang="en-US" sz="2000" kern="0" dirty="0">
                <a:solidFill>
                  <a:srgbClr val="1F497D"/>
                </a:solidFill>
                <a:latin typeface="Symbol"/>
                <a:ea typeface="ＭＳ Ｐゴシック" pitchFamily="-1" charset="-128"/>
                <a:cs typeface="ＭＳ Ｐゴシック" pitchFamily="-1" charset="-128"/>
              </a:rPr>
              <a:t>m</a:t>
            </a:r>
            <a:r>
              <a:rPr lang="en-US" sz="2000" kern="0" dirty="0">
                <a:solidFill>
                  <a:srgbClr val="1F497D"/>
                </a:solidFill>
                <a:latin typeface="+mn-lt"/>
                <a:ea typeface="ＭＳ Ｐゴシック" pitchFamily="-1" charset="-128"/>
                <a:cs typeface="ＭＳ Ｐゴシック" pitchFamily="-1" charset="-128"/>
              </a:rPr>
              <a:t>m 2D pixels</a:t>
            </a: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1" charset="2"/>
              <a:buChar char="n"/>
              <a:defRPr/>
            </a:pPr>
            <a:r>
              <a:rPr lang="en-US" sz="2000" kern="0" dirty="0" smtClean="0">
                <a:solidFill>
                  <a:srgbClr val="1F497D"/>
                </a:solidFill>
                <a:latin typeface="+mn-lt"/>
                <a:ea typeface="ＭＳ Ｐゴシック" pitchFamily="-1" charset="-128"/>
                <a:cs typeface="ＭＳ Ｐゴシック" pitchFamily="-1" charset="-128"/>
              </a:rPr>
              <a:t>STAR detector </a:t>
            </a:r>
            <a:r>
              <a:rPr lang="en-US" sz="2000" kern="0" dirty="0">
                <a:solidFill>
                  <a:srgbClr val="1F497D"/>
                </a:solidFill>
                <a:latin typeface="+mn-lt"/>
                <a:ea typeface="ＭＳ Ｐゴシック" pitchFamily="-1" charset="-128"/>
                <a:cs typeface="ＭＳ Ｐゴシック" pitchFamily="-1" charset="-128"/>
              </a:rPr>
              <a:t>upgrade “building blocks” (cable assemblies)</a:t>
            </a:r>
          </a:p>
        </p:txBody>
      </p:sp>
      <p:pic>
        <p:nvPicPr>
          <p:cNvPr id="54278" name="Picture 14" descr="WWND_2013_Vdebaek.pdf"/>
          <p:cNvPicPr>
            <a:picLocks noChangeAspect="1"/>
          </p:cNvPicPr>
          <p:nvPr/>
        </p:nvPicPr>
        <p:blipFill>
          <a:blip r:embed="rId2"/>
          <a:srcRect l="2000" t="14399" r="3999" b="26666"/>
          <a:stretch>
            <a:fillRect/>
          </a:stretch>
        </p:blipFill>
        <p:spPr bwMode="auto">
          <a:xfrm>
            <a:off x="304800" y="2692153"/>
            <a:ext cx="7886700" cy="3708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279" name="Picture 15" descr="WWND_2013_Vdebaek.pdf"/>
          <p:cNvPicPr>
            <a:picLocks noChangeAspect="1"/>
          </p:cNvPicPr>
          <p:nvPr/>
        </p:nvPicPr>
        <p:blipFill>
          <a:blip r:embed="rId3"/>
          <a:srcRect l="10001" t="30667" r="14999" b="26666"/>
          <a:stretch>
            <a:fillRect/>
          </a:stretch>
        </p:blipFill>
        <p:spPr bwMode="auto">
          <a:xfrm>
            <a:off x="4986338" y="1905000"/>
            <a:ext cx="3929062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ahoma" pitchFamily="-84" charset="0"/>
              </a:rPr>
              <a:t>Sep,3 2013</a:t>
            </a:r>
            <a:endParaRPr lang="ru-RU">
              <a:latin typeface="Tahoma" pitchFamily="-84" charset="0"/>
            </a:endParaRPr>
          </a:p>
        </p:txBody>
      </p:sp>
      <p:sp>
        <p:nvSpPr>
          <p:cNvPr id="55299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ahoma" pitchFamily="-84" charset="0"/>
              </a:rPr>
              <a:t>A.Kiselev</a:t>
            </a:r>
            <a:endParaRPr lang="ru-RU">
              <a:latin typeface="Tahoma" pitchFamily="-84" charset="0"/>
            </a:endParaRPr>
          </a:p>
        </p:txBody>
      </p:sp>
      <p:sp>
        <p:nvSpPr>
          <p:cNvPr id="55300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0"/>
            <a:ext cx="7793038" cy="762000"/>
          </a:xfrm>
        </p:spPr>
        <p:txBody>
          <a:bodyPr>
            <a:noAutofit/>
          </a:bodyPr>
          <a:lstStyle/>
          <a:p>
            <a:pPr eaLnBrk="1" hangingPunct="1"/>
            <a:r>
              <a:rPr lang="en-US" sz="4800" b="0" dirty="0" smtClean="0">
                <a:latin typeface="Arial Narrow"/>
                <a:ea typeface="ＭＳ Ｐゴシック" pitchFamily="-84" charset="-128"/>
                <a:cs typeface="Arial Narrow"/>
              </a:rPr>
              <a:t>Vertex silicon tracker</a:t>
            </a:r>
          </a:p>
        </p:txBody>
      </p:sp>
      <p:sp>
        <p:nvSpPr>
          <p:cNvPr id="55301" name="Rectangle 3"/>
          <p:cNvSpPr txBox="1">
            <a:spLocks noChangeArrowheads="1"/>
          </p:cNvSpPr>
          <p:nvPr/>
        </p:nvSpPr>
        <p:spPr bwMode="auto">
          <a:xfrm>
            <a:off x="304800" y="914400"/>
            <a:ext cx="8839200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84" charset="2"/>
              <a:buChar char="n"/>
            </a:pPr>
            <a:r>
              <a:rPr lang="en-US" sz="2400" dirty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6 layers at [30..160] mm radius</a:t>
            </a: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84" charset="2"/>
              <a:buChar char="n"/>
            </a:pPr>
            <a:r>
              <a:rPr lang="en-US" sz="2400" dirty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0.37% X</a:t>
            </a:r>
            <a:r>
              <a:rPr lang="en-US" sz="2400" baseline="-25000" dirty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0</a:t>
            </a:r>
            <a:r>
              <a:rPr lang="en-US" sz="2400" dirty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 in acceptance per layer simulated precisely;</a:t>
            </a: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84" charset="2"/>
              <a:buChar char="n"/>
            </a:pPr>
            <a:r>
              <a:rPr lang="en-US" sz="2400" dirty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digitization: single discrete pixels, one-to-one from MC points</a:t>
            </a:r>
          </a:p>
        </p:txBody>
      </p:sp>
      <p:pic>
        <p:nvPicPr>
          <p:cNvPr id="55302" name="Picture 8" descr="sit-1.png"/>
          <p:cNvPicPr>
            <a:picLocks noChangeAspect="1"/>
          </p:cNvPicPr>
          <p:nvPr/>
        </p:nvPicPr>
        <p:blipFill>
          <a:blip r:embed="rId2"/>
          <a:srcRect l="26250" t="13333" r="11250" b="14667"/>
          <a:stretch>
            <a:fillRect/>
          </a:stretch>
        </p:blipFill>
        <p:spPr bwMode="auto">
          <a:xfrm>
            <a:off x="1219200" y="2362200"/>
            <a:ext cx="6096000" cy="3949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25400">
              <a:srgbClr val="FF0000">
                <a:alpha val="75000"/>
              </a:srgbClr>
            </a:glow>
          </a:effectLst>
        </p:spPr>
      </p:pic>
      <p:pic>
        <p:nvPicPr>
          <p:cNvPr id="55303" name="Picture 10" descr="sit-2.png"/>
          <p:cNvPicPr>
            <a:picLocks noChangeAspect="1"/>
          </p:cNvPicPr>
          <p:nvPr/>
        </p:nvPicPr>
        <p:blipFill>
          <a:blip r:embed="rId3"/>
          <a:srcRect l="37500" t="26666" r="9375" b="26666"/>
          <a:stretch>
            <a:fillRect/>
          </a:stretch>
        </p:blipFill>
        <p:spPr bwMode="auto">
          <a:xfrm>
            <a:off x="6172200" y="5105400"/>
            <a:ext cx="2771775" cy="1370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ahoma" pitchFamily="-84" charset="0"/>
              </a:rPr>
              <a:t>Sep,3 2013</a:t>
            </a:r>
            <a:endParaRPr lang="ru-RU">
              <a:latin typeface="Tahoma" pitchFamily="-84" charset="0"/>
            </a:endParaRPr>
          </a:p>
        </p:txBody>
      </p:sp>
      <p:sp>
        <p:nvSpPr>
          <p:cNvPr id="56323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ahoma" pitchFamily="-84" charset="0"/>
              </a:rPr>
              <a:t>A.Kiselev</a:t>
            </a:r>
            <a:endParaRPr lang="ru-RU">
              <a:latin typeface="Tahoma" pitchFamily="-84" charset="0"/>
            </a:endParaRPr>
          </a:p>
        </p:txBody>
      </p:sp>
      <p:sp>
        <p:nvSpPr>
          <p:cNvPr id="5632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762000"/>
          </a:xfrm>
        </p:spPr>
        <p:txBody>
          <a:bodyPr>
            <a:noAutofit/>
          </a:bodyPr>
          <a:lstStyle/>
          <a:p>
            <a:pPr eaLnBrk="1" hangingPunct="1"/>
            <a:r>
              <a:rPr lang="en-US" sz="4800" b="0" dirty="0" smtClean="0">
                <a:latin typeface="Arial Narrow"/>
                <a:ea typeface="ＭＳ Ｐゴシック" pitchFamily="-84" charset="-128"/>
                <a:cs typeface="Arial Narrow"/>
              </a:rPr>
              <a:t>Other tracking elements</a:t>
            </a:r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 bwMode="auto">
          <a:xfrm>
            <a:off x="838200" y="1447800"/>
            <a:ext cx="85344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84" charset="2"/>
              <a:buChar char="n"/>
            </a:pPr>
            <a:r>
              <a:rPr lang="en-US" sz="2000" dirty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2x7 disks with up to</a:t>
            </a:r>
            <a:r>
              <a:rPr lang="en-US" sz="2000" dirty="0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 180 </a:t>
            </a:r>
            <a:r>
              <a:rPr lang="en-US" sz="2000" dirty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mm radius</a:t>
            </a: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84" charset="2"/>
              <a:buChar char="n"/>
            </a:pPr>
            <a:r>
              <a:rPr lang="en-US" sz="2000" dirty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N sectors per disk; 200</a:t>
            </a:r>
            <a:r>
              <a:rPr lang="ru-RU" sz="2000" dirty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 </a:t>
            </a:r>
            <a:r>
              <a:rPr lang="en-US" sz="2000" dirty="0">
                <a:solidFill>
                  <a:srgbClr val="1F497D"/>
                </a:solidFill>
                <a:latin typeface="Symbol" pitchFamily="-84" charset="2"/>
                <a:ea typeface="ＭＳ Ｐゴシック" pitchFamily="-84" charset="-128"/>
                <a:cs typeface="ＭＳ Ｐゴシック" pitchFamily="-84" charset="-128"/>
              </a:rPr>
              <a:t>m</a:t>
            </a:r>
            <a:r>
              <a:rPr lang="en-US" sz="2000" dirty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m silicon-equivalent thickness</a:t>
            </a: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84" charset="2"/>
              <a:buChar char="n"/>
            </a:pPr>
            <a:r>
              <a:rPr lang="en-US" sz="2000" dirty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digitization: discrete ~20x20</a:t>
            </a:r>
            <a:r>
              <a:rPr lang="ru-RU" sz="2000" dirty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 </a:t>
            </a:r>
            <a:r>
              <a:rPr lang="en-US" sz="2000" dirty="0">
                <a:solidFill>
                  <a:srgbClr val="1F497D"/>
                </a:solidFill>
                <a:latin typeface="Symbol" pitchFamily="-84" charset="2"/>
                <a:ea typeface="ＭＳ Ｐゴシック" pitchFamily="-84" charset="-128"/>
                <a:cs typeface="ＭＳ Ｐゴシック" pitchFamily="-84" charset="-128"/>
              </a:rPr>
              <a:t>m</a:t>
            </a:r>
            <a:r>
              <a:rPr lang="en-US" sz="2000" dirty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m</a:t>
            </a:r>
            <a:r>
              <a:rPr lang="en-US" sz="2000" baseline="30000" dirty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2</a:t>
            </a:r>
            <a:r>
              <a:rPr lang="en-US" sz="2000" dirty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 pixels</a:t>
            </a:r>
          </a:p>
        </p:txBody>
      </p:sp>
      <p:sp>
        <p:nvSpPr>
          <p:cNvPr id="56326" name="Footer Placeholder 4"/>
          <p:cNvSpPr txBox="1">
            <a:spLocks/>
          </p:cNvSpPr>
          <p:nvPr/>
        </p:nvSpPr>
        <p:spPr bwMode="auto">
          <a:xfrm>
            <a:off x="381000" y="838200"/>
            <a:ext cx="6705600" cy="528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prstTxWarp prst="textNoShape">
              <a:avLst/>
            </a:prstTxWarp>
          </a:bodyPr>
          <a:lstStyle/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</a:pPr>
            <a:r>
              <a:rPr lang="en-US" sz="2400" u="sng" dirty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forward/backward silicon trackers:</a:t>
            </a:r>
          </a:p>
        </p:txBody>
      </p:sp>
      <p:sp>
        <p:nvSpPr>
          <p:cNvPr id="56327" name="Footer Placeholder 4"/>
          <p:cNvSpPr txBox="1">
            <a:spLocks/>
          </p:cNvSpPr>
          <p:nvPr/>
        </p:nvSpPr>
        <p:spPr bwMode="auto">
          <a:xfrm>
            <a:off x="457200" y="2667000"/>
            <a:ext cx="6705600" cy="528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prstTxWarp prst="textNoShape">
              <a:avLst/>
            </a:prstTxWarp>
          </a:bodyPr>
          <a:lstStyle/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</a:pPr>
            <a:r>
              <a:rPr lang="en-US" sz="2400" u="sng" dirty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TPC</a:t>
            </a:r>
            <a:r>
              <a:rPr lang="en-US" sz="2400" u="sng" dirty="0">
                <a:ea typeface="ＭＳ Ｐゴシック" pitchFamily="-84" charset="-128"/>
                <a:cs typeface="ＭＳ Ｐゴシック" pitchFamily="-84" charset="-128"/>
              </a:rPr>
              <a:t>:</a:t>
            </a:r>
          </a:p>
        </p:txBody>
      </p:sp>
      <p:sp>
        <p:nvSpPr>
          <p:cNvPr id="56328" name="Footer Placeholder 4"/>
          <p:cNvSpPr txBox="1">
            <a:spLocks/>
          </p:cNvSpPr>
          <p:nvPr/>
        </p:nvSpPr>
        <p:spPr bwMode="auto">
          <a:xfrm>
            <a:off x="457200" y="4648200"/>
            <a:ext cx="6705600" cy="528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prstTxWarp prst="textNoShape">
              <a:avLst/>
            </a:prstTxWarp>
          </a:bodyPr>
          <a:lstStyle/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</a:pPr>
            <a:r>
              <a:rPr lang="en-US" sz="2400" u="sng" dirty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GEM trackers:</a:t>
            </a:r>
          </a:p>
        </p:txBody>
      </p:sp>
      <p:sp>
        <p:nvSpPr>
          <p:cNvPr id="56329" name="Rectangle 3"/>
          <p:cNvSpPr txBox="1">
            <a:spLocks noChangeArrowheads="1"/>
          </p:cNvSpPr>
          <p:nvPr/>
        </p:nvSpPr>
        <p:spPr bwMode="auto">
          <a:xfrm>
            <a:off x="838200" y="3276600"/>
            <a:ext cx="853440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84" charset="2"/>
              <a:buChar char="n"/>
            </a:pPr>
            <a:r>
              <a:rPr lang="en-US" sz="2000" dirty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~2m long; gas volume radius </a:t>
            </a:r>
            <a:r>
              <a:rPr lang="en-US" sz="2000" dirty="0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[200</a:t>
            </a:r>
            <a:r>
              <a:rPr lang="en-US" sz="2000" dirty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..800] mm</a:t>
            </a: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84" charset="2"/>
              <a:buChar char="n"/>
            </a:pPr>
            <a:r>
              <a:rPr lang="en-US" sz="2000" dirty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1.2% X</a:t>
            </a:r>
            <a:r>
              <a:rPr lang="en-US" sz="2000" baseline="-25000" dirty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0</a:t>
            </a:r>
            <a:r>
              <a:rPr lang="en-US" sz="2000" dirty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 IFC, 4.0% X</a:t>
            </a:r>
            <a:r>
              <a:rPr lang="en-US" sz="2000" baseline="-25000" dirty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0</a:t>
            </a:r>
            <a:r>
              <a:rPr lang="en-US" sz="2000" dirty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 OFC; 15.0% X</a:t>
            </a:r>
            <a:r>
              <a:rPr lang="en-US" sz="2000" baseline="-25000" dirty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0 </a:t>
            </a:r>
            <a:r>
              <a:rPr lang="en-US" sz="2000" dirty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 aluminum </a:t>
            </a:r>
            <a:r>
              <a:rPr lang="en-US" sz="2000" dirty="0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end-caps</a:t>
            </a:r>
            <a:endParaRPr lang="en-US" sz="2000" dirty="0">
              <a:solidFill>
                <a:srgbClr val="1F497D"/>
              </a:solidFill>
              <a:ea typeface="ＭＳ Ｐゴシック" pitchFamily="-84" charset="-128"/>
              <a:cs typeface="ＭＳ Ｐゴシック" pitchFamily="-84" charset="-128"/>
            </a:endParaRP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84" charset="2"/>
              <a:buChar char="n"/>
            </a:pPr>
            <a:r>
              <a:rPr lang="en-US" sz="2000" dirty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digitization:</a:t>
            </a:r>
            <a:r>
              <a:rPr lang="en-US" sz="2000" dirty="0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 1) idealized</a:t>
            </a:r>
            <a:r>
              <a:rPr lang="en-US" sz="2000" dirty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, assume 1x5 mm GEM </a:t>
            </a:r>
            <a:r>
              <a:rPr lang="en-US" sz="2000" dirty="0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pads; 2) complete (</a:t>
            </a:r>
            <a:r>
              <a:rPr lang="en-US" sz="2000" dirty="0" err="1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FopiRoot</a:t>
            </a:r>
            <a:r>
              <a:rPr lang="en-US" sz="2000" dirty="0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  source codes adapted, GEM pad shape tuning in progress)</a:t>
            </a:r>
            <a:endParaRPr lang="en-US" sz="2000" dirty="0">
              <a:solidFill>
                <a:srgbClr val="1F497D"/>
              </a:solidFill>
              <a:ea typeface="ＭＳ Ｐゴシック" pitchFamily="-84" charset="-128"/>
              <a:cs typeface="ＭＳ Ｐゴシック" pitchFamily="-84" charset="-128"/>
            </a:endParaRPr>
          </a:p>
        </p:txBody>
      </p:sp>
      <p:sp>
        <p:nvSpPr>
          <p:cNvPr id="56330" name="Rectangle 3"/>
          <p:cNvSpPr txBox="1">
            <a:spLocks noChangeArrowheads="1"/>
          </p:cNvSpPr>
          <p:nvPr/>
        </p:nvSpPr>
        <p:spPr bwMode="auto">
          <a:xfrm>
            <a:off x="838200" y="5181600"/>
            <a:ext cx="70866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84" charset="2"/>
              <a:buChar char="n"/>
            </a:pPr>
            <a:r>
              <a:rPr lang="en-US" sz="2000" dirty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3 disks behind the TPC </a:t>
            </a:r>
            <a:r>
              <a:rPr lang="en-US" sz="2000" dirty="0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end-caps</a:t>
            </a: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84" charset="2"/>
              <a:buChar char="n"/>
            </a:pPr>
            <a:r>
              <a:rPr lang="en-US" sz="2000" dirty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STAR FGT design</a:t>
            </a: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84" charset="2"/>
              <a:buChar char="n"/>
            </a:pPr>
            <a:r>
              <a:rPr lang="en-US" sz="2000" dirty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digitization: 100</a:t>
            </a:r>
            <a:r>
              <a:rPr lang="ru-RU" sz="2000" dirty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 </a:t>
            </a:r>
            <a:r>
              <a:rPr lang="en-US" sz="2000" dirty="0">
                <a:solidFill>
                  <a:srgbClr val="1F497D"/>
                </a:solidFill>
                <a:latin typeface="Symbol" pitchFamily="-84" charset="2"/>
                <a:ea typeface="ＭＳ Ｐゴシック" pitchFamily="-84" charset="-128"/>
                <a:cs typeface="ＭＳ Ｐゴシック" pitchFamily="-84" charset="-128"/>
              </a:rPr>
              <a:t>m</a:t>
            </a:r>
            <a:r>
              <a:rPr lang="en-US" sz="2000" dirty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m resolution in X&amp;Y; gaussian smearing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ahoma" pitchFamily="-84" charset="0"/>
              </a:rPr>
              <a:t>Sep,3 2013</a:t>
            </a:r>
            <a:endParaRPr lang="ru-RU">
              <a:latin typeface="Tahoma" pitchFamily="-84" charset="0"/>
            </a:endParaRPr>
          </a:p>
        </p:txBody>
      </p:sp>
      <p:sp>
        <p:nvSpPr>
          <p:cNvPr id="5427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ahoma" pitchFamily="-84" charset="0"/>
              </a:rPr>
              <a:t>A.Kiselev</a:t>
            </a:r>
            <a:endParaRPr lang="ru-RU">
              <a:latin typeface="Tahoma" pitchFamily="-84" charset="0"/>
            </a:endParaRPr>
          </a:p>
        </p:txBody>
      </p:sp>
      <p:sp>
        <p:nvSpPr>
          <p:cNvPr id="5427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762000"/>
          </a:xfrm>
        </p:spPr>
        <p:txBody>
          <a:bodyPr>
            <a:noAutofit/>
          </a:bodyPr>
          <a:lstStyle/>
          <a:p>
            <a:pPr eaLnBrk="1" hangingPunct="1"/>
            <a:r>
              <a:rPr lang="en-US" sz="4800" b="0" dirty="0" smtClean="0">
                <a:latin typeface="Arial Narrow"/>
                <a:ea typeface="ＭＳ Ｐゴシック" pitchFamily="-84" charset="-128"/>
                <a:cs typeface="Arial Narrow"/>
              </a:rPr>
              <a:t>EIC tracker </a:t>
            </a:r>
            <a:r>
              <a:rPr lang="en-US" sz="4800" b="0" dirty="0" smtClean="0">
                <a:latin typeface="Arial Narrow"/>
                <a:ea typeface="ＭＳ Ｐゴシック" pitchFamily="-84" charset="-128"/>
                <a:cs typeface="Arial Narrow"/>
              </a:rPr>
              <a:t>view </a:t>
            </a:r>
            <a:r>
              <a:rPr lang="en-US" sz="4800" b="0" dirty="0" smtClean="0">
                <a:latin typeface="Arial Narrow"/>
                <a:ea typeface="ＭＳ Ｐゴシック" pitchFamily="-84" charset="-128"/>
                <a:cs typeface="Arial Narrow"/>
              </a:rPr>
              <a:t>(August’</a:t>
            </a:r>
            <a:r>
              <a:rPr lang="en-US" sz="4800" b="0" dirty="0" smtClean="0">
                <a:latin typeface="Arial Narrow"/>
                <a:ea typeface="ＭＳ Ｐゴシック" pitchFamily="-84" charset="-128"/>
                <a:cs typeface="Arial Narrow"/>
              </a:rPr>
              <a:t>2013)</a:t>
            </a:r>
          </a:p>
        </p:txBody>
      </p:sp>
      <p:pic>
        <p:nvPicPr>
          <p:cNvPr id="54277" name="Picture 7" descr="tracker3D.png"/>
          <p:cNvPicPr>
            <a:picLocks noChangeAspect="1"/>
          </p:cNvPicPr>
          <p:nvPr/>
        </p:nvPicPr>
        <p:blipFill>
          <a:blip r:embed="rId2"/>
          <a:srcRect l="22501" t="12000" r="9000" b="5333"/>
          <a:stretch>
            <a:fillRect/>
          </a:stretch>
        </p:blipFill>
        <p:spPr bwMode="auto">
          <a:xfrm>
            <a:off x="762000" y="990600"/>
            <a:ext cx="7772400" cy="527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4278" name="TextBox 8"/>
          <p:cNvSpPr txBox="1">
            <a:spLocks noChangeArrowheads="1"/>
          </p:cNvSpPr>
          <p:nvPr/>
        </p:nvSpPr>
        <p:spPr bwMode="auto">
          <a:xfrm>
            <a:off x="1371600" y="5562600"/>
            <a:ext cx="611188" cy="369888"/>
          </a:xfrm>
          <a:prstGeom prst="rect">
            <a:avLst/>
          </a:prstGeom>
          <a:noFill/>
          <a:ln w="9525">
            <a:solidFill>
              <a:srgbClr val="FFCC00"/>
            </a:solidFill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800">
                <a:solidFill>
                  <a:srgbClr val="FFCC00"/>
                </a:solidFill>
              </a:rPr>
              <a:t>BGT</a:t>
            </a:r>
          </a:p>
        </p:txBody>
      </p:sp>
      <p:sp>
        <p:nvSpPr>
          <p:cNvPr id="54279" name="TextBox 10"/>
          <p:cNvSpPr txBox="1">
            <a:spLocks noChangeArrowheads="1"/>
          </p:cNvSpPr>
          <p:nvPr/>
        </p:nvSpPr>
        <p:spPr bwMode="auto">
          <a:xfrm>
            <a:off x="2667000" y="3124200"/>
            <a:ext cx="584200" cy="369888"/>
          </a:xfrm>
          <a:prstGeom prst="rect">
            <a:avLst/>
          </a:prstGeom>
          <a:noFill/>
          <a:ln w="9525">
            <a:solidFill>
              <a:srgbClr val="F8F200"/>
            </a:solidFill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800">
                <a:solidFill>
                  <a:srgbClr val="F8F200"/>
                </a:solidFill>
              </a:rPr>
              <a:t>BST</a:t>
            </a:r>
          </a:p>
        </p:txBody>
      </p:sp>
      <p:sp>
        <p:nvSpPr>
          <p:cNvPr id="54280" name="TextBox 11"/>
          <p:cNvSpPr txBox="1">
            <a:spLocks noChangeArrowheads="1"/>
          </p:cNvSpPr>
          <p:nvPr/>
        </p:nvSpPr>
        <p:spPr bwMode="auto">
          <a:xfrm>
            <a:off x="5638800" y="1981200"/>
            <a:ext cx="568325" cy="369888"/>
          </a:xfrm>
          <a:prstGeom prst="rect">
            <a:avLst/>
          </a:prstGeom>
          <a:noFill/>
          <a:ln w="9525">
            <a:solidFill>
              <a:srgbClr val="F8F200"/>
            </a:solidFill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800">
                <a:solidFill>
                  <a:srgbClr val="F8F200"/>
                </a:solidFill>
              </a:rPr>
              <a:t>FST</a:t>
            </a:r>
          </a:p>
        </p:txBody>
      </p:sp>
      <p:sp>
        <p:nvSpPr>
          <p:cNvPr id="54281" name="TextBox 12"/>
          <p:cNvSpPr txBox="1">
            <a:spLocks noChangeArrowheads="1"/>
          </p:cNvSpPr>
          <p:nvPr/>
        </p:nvSpPr>
        <p:spPr bwMode="auto">
          <a:xfrm>
            <a:off x="4038600" y="2590800"/>
            <a:ext cx="585788" cy="369888"/>
          </a:xfrm>
          <a:prstGeom prst="rect">
            <a:avLst/>
          </a:prstGeom>
          <a:noFill/>
          <a:ln w="9525">
            <a:solidFill>
              <a:srgbClr val="F8F200"/>
            </a:solidFill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800">
                <a:solidFill>
                  <a:srgbClr val="F8F200"/>
                </a:solidFill>
              </a:rPr>
              <a:t>VST</a:t>
            </a:r>
          </a:p>
        </p:txBody>
      </p:sp>
      <p:sp>
        <p:nvSpPr>
          <p:cNvPr id="54282" name="TextBox 13"/>
          <p:cNvSpPr txBox="1">
            <a:spLocks noChangeArrowheads="1"/>
          </p:cNvSpPr>
          <p:nvPr/>
        </p:nvSpPr>
        <p:spPr bwMode="auto">
          <a:xfrm>
            <a:off x="4419600" y="4267200"/>
            <a:ext cx="685800" cy="369888"/>
          </a:xfrm>
          <a:prstGeom prst="rect">
            <a:avLst/>
          </a:prstGeom>
          <a:noFill/>
          <a:ln w="9525">
            <a:solidFill>
              <a:srgbClr val="0099FF"/>
            </a:solidFill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r>
              <a:rPr lang="en-US" sz="1800">
                <a:solidFill>
                  <a:srgbClr val="0099FF"/>
                </a:solidFill>
              </a:rPr>
              <a:t>TPC</a:t>
            </a:r>
          </a:p>
        </p:txBody>
      </p:sp>
      <p:sp>
        <p:nvSpPr>
          <p:cNvPr id="54283" name="TextBox 14"/>
          <p:cNvSpPr txBox="1">
            <a:spLocks noChangeArrowheads="1"/>
          </p:cNvSpPr>
          <p:nvPr/>
        </p:nvSpPr>
        <p:spPr bwMode="auto">
          <a:xfrm>
            <a:off x="6934200" y="1219200"/>
            <a:ext cx="593725" cy="369888"/>
          </a:xfrm>
          <a:prstGeom prst="rect">
            <a:avLst/>
          </a:prstGeom>
          <a:noFill/>
          <a:ln w="9525">
            <a:solidFill>
              <a:srgbClr val="FFCC00"/>
            </a:solidFill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800">
                <a:solidFill>
                  <a:srgbClr val="FFCC00"/>
                </a:solidFill>
              </a:rPr>
              <a:t>FGT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ahoma" pitchFamily="-84" charset="0"/>
              </a:rPr>
              <a:t>Sep,3 2013</a:t>
            </a:r>
            <a:endParaRPr lang="ru-RU">
              <a:latin typeface="Tahoma" pitchFamily="-84" charset="0"/>
            </a:endParaRPr>
          </a:p>
        </p:txBody>
      </p:sp>
      <p:sp>
        <p:nvSpPr>
          <p:cNvPr id="5939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ahoma" pitchFamily="-84" charset="0"/>
              </a:rPr>
              <a:t>A.Kiselev</a:t>
            </a:r>
            <a:endParaRPr lang="ru-RU">
              <a:latin typeface="Tahoma" pitchFamily="-84" charset="0"/>
            </a:endParaRPr>
          </a:p>
        </p:txBody>
      </p:sp>
      <p:sp>
        <p:nvSpPr>
          <p:cNvPr id="59396" name="Rectangle 2"/>
          <p:cNvSpPr>
            <a:spLocks noGrp="1" noChangeArrowheads="1"/>
          </p:cNvSpPr>
          <p:nvPr>
            <p:ph type="title"/>
          </p:nvPr>
        </p:nvSpPr>
        <p:spPr>
          <a:xfrm>
            <a:off x="-152400" y="0"/>
            <a:ext cx="9448800" cy="762000"/>
          </a:xfrm>
        </p:spPr>
        <p:txBody>
          <a:bodyPr>
            <a:noAutofit/>
          </a:bodyPr>
          <a:lstStyle/>
          <a:p>
            <a:pPr eaLnBrk="1" hangingPunct="1"/>
            <a:r>
              <a:rPr lang="en-US" sz="4800" b="0" dirty="0" smtClean="0">
                <a:latin typeface="Arial Narrow"/>
                <a:ea typeface="ＭＳ Ｐゴシック" pitchFamily="-84" charset="-128"/>
                <a:cs typeface="Arial Narrow"/>
              </a:rPr>
              <a:t>Example plots from tracking code </a:t>
            </a:r>
          </a:p>
        </p:txBody>
      </p:sp>
      <p:sp>
        <p:nvSpPr>
          <p:cNvPr id="59397" name="Rectangle 3"/>
          <p:cNvSpPr txBox="1">
            <a:spLocks noChangeArrowheads="1"/>
          </p:cNvSpPr>
          <p:nvPr/>
        </p:nvSpPr>
        <p:spPr bwMode="auto">
          <a:xfrm>
            <a:off x="0" y="838200"/>
            <a:ext cx="91440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marL="342900" indent="-342900" algn="ctr">
              <a:spcBef>
                <a:spcPct val="20000"/>
              </a:spcBef>
              <a:buClr>
                <a:schemeClr val="folHlink"/>
              </a:buClr>
              <a:buSzPct val="60000"/>
            </a:pPr>
            <a:r>
              <a:rPr lang="en-US" u="sng" dirty="0">
                <a:solidFill>
                  <a:srgbClr val="1F497D"/>
                </a:solidFill>
              </a:rPr>
              <a:t>1 GeV/c</a:t>
            </a:r>
            <a:r>
              <a:rPr lang="en-US" u="sng" dirty="0">
                <a:solidFill>
                  <a:srgbClr val="1F497D"/>
                </a:solidFill>
                <a:latin typeface="Symbol" pitchFamily="-84" charset="2"/>
                <a:ea typeface="ＭＳ Ｐゴシック" pitchFamily="-84" charset="-128"/>
                <a:cs typeface="ＭＳ Ｐゴシック" pitchFamily="-84" charset="-128"/>
              </a:rPr>
              <a:t>  p</a:t>
            </a:r>
            <a:r>
              <a:rPr lang="en-US" u="sng" baseline="30000" dirty="0">
                <a:solidFill>
                  <a:srgbClr val="1F497D"/>
                </a:solidFill>
                <a:latin typeface="Symbol" pitchFamily="-84" charset="2"/>
                <a:ea typeface="ＭＳ Ｐゴシック" pitchFamily="-84" charset="-128"/>
                <a:cs typeface="ＭＳ Ｐゴシック" pitchFamily="-84" charset="-128"/>
              </a:rPr>
              <a:t>+ </a:t>
            </a:r>
            <a:r>
              <a:rPr lang="en-US" u="sng" dirty="0">
                <a:solidFill>
                  <a:srgbClr val="1F497D"/>
                </a:solidFill>
              </a:rPr>
              <a:t>tracks at </a:t>
            </a:r>
            <a:r>
              <a:rPr lang="en-US" u="sng" dirty="0">
                <a:solidFill>
                  <a:srgbClr val="1F497D"/>
                </a:solidFill>
                <a:latin typeface="Symbol" pitchFamily="-84" charset="2"/>
                <a:ea typeface="ＭＳ Ｐゴシック" pitchFamily="-84" charset="-128"/>
                <a:cs typeface="ＭＳ Ｐゴシック" pitchFamily="-84" charset="-128"/>
              </a:rPr>
              <a:t>h=0.5:</a:t>
            </a:r>
            <a:endParaRPr lang="en-US" u="sng" dirty="0">
              <a:solidFill>
                <a:srgbClr val="1F497D"/>
              </a:solidFill>
              <a:ea typeface="ＭＳ Ｐゴシック" pitchFamily="-84" charset="-128"/>
              <a:cs typeface="ＭＳ Ｐゴシック" pitchFamily="-84" charset="-128"/>
            </a:endParaRPr>
          </a:p>
        </p:txBody>
      </p:sp>
      <p:pic>
        <p:nvPicPr>
          <p:cNvPr id="59398" name="Picture 12" descr="chi-1.0gev-0.5eta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" y="1295400"/>
            <a:ext cx="4346575" cy="203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399" name="Picture 13" descr="dp-1.0gev-0.5eta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95800" y="1295400"/>
            <a:ext cx="4346575" cy="203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400" name="Picture 14" descr="chi-32.0gev-3.0eta.gif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2400" y="4038600"/>
            <a:ext cx="4346575" cy="203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401" name="Picture 16" descr="dp-32.0gev-3.0eta.gif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495800" y="4038600"/>
            <a:ext cx="4346575" cy="203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9402" name="Rectangle 3"/>
          <p:cNvSpPr txBox="1">
            <a:spLocks noChangeArrowheads="1"/>
          </p:cNvSpPr>
          <p:nvPr/>
        </p:nvSpPr>
        <p:spPr bwMode="auto">
          <a:xfrm>
            <a:off x="0" y="3581400"/>
            <a:ext cx="91440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marL="342900" indent="-342900" algn="ctr">
              <a:spcBef>
                <a:spcPct val="20000"/>
              </a:spcBef>
              <a:buClr>
                <a:schemeClr val="folHlink"/>
              </a:buClr>
              <a:buSzPct val="60000"/>
            </a:pPr>
            <a:r>
              <a:rPr lang="en-US" u="sng" dirty="0">
                <a:solidFill>
                  <a:srgbClr val="1F497D"/>
                </a:solidFill>
              </a:rPr>
              <a:t>32 GeV/c</a:t>
            </a:r>
            <a:r>
              <a:rPr lang="en-US" u="sng" dirty="0">
                <a:solidFill>
                  <a:srgbClr val="1F497D"/>
                </a:solidFill>
                <a:latin typeface="Symbol" pitchFamily="-84" charset="2"/>
                <a:ea typeface="ＭＳ Ｐゴシック" pitchFamily="-84" charset="-128"/>
                <a:cs typeface="ＭＳ Ｐゴシック" pitchFamily="-84" charset="-128"/>
              </a:rPr>
              <a:t>  p</a:t>
            </a:r>
            <a:r>
              <a:rPr lang="en-US" u="sng" baseline="30000" dirty="0">
                <a:solidFill>
                  <a:srgbClr val="1F497D"/>
                </a:solidFill>
                <a:latin typeface="Symbol" pitchFamily="-84" charset="2"/>
                <a:ea typeface="ＭＳ Ｐゴシック" pitchFamily="-84" charset="-128"/>
                <a:cs typeface="ＭＳ Ｐゴシック" pitchFamily="-84" charset="-128"/>
              </a:rPr>
              <a:t>+ </a:t>
            </a:r>
            <a:r>
              <a:rPr lang="en-US" u="sng" dirty="0">
                <a:solidFill>
                  <a:srgbClr val="1F497D"/>
                </a:solidFill>
              </a:rPr>
              <a:t>tracks at </a:t>
            </a:r>
            <a:r>
              <a:rPr lang="en-US" u="sng" dirty="0">
                <a:solidFill>
                  <a:srgbClr val="1F497D"/>
                </a:solidFill>
                <a:latin typeface="Symbol" pitchFamily="-84" charset="2"/>
                <a:ea typeface="ＭＳ Ｐゴシック" pitchFamily="-84" charset="-128"/>
                <a:cs typeface="ＭＳ Ｐゴシック" pitchFamily="-84" charset="-128"/>
              </a:rPr>
              <a:t>h=3.0:</a:t>
            </a:r>
            <a:endParaRPr lang="en-US" u="sng" dirty="0">
              <a:solidFill>
                <a:srgbClr val="1F497D"/>
              </a:solidFill>
              <a:ea typeface="ＭＳ Ｐゴシック" pitchFamily="-84" charset="-128"/>
              <a:cs typeface="ＭＳ Ｐゴシック" pitchFamily="-84" charset="-128"/>
            </a:endParaRPr>
          </a:p>
        </p:txBody>
      </p:sp>
      <p:sp>
        <p:nvSpPr>
          <p:cNvPr id="59403" name="TextBox 19"/>
          <p:cNvSpPr txBox="1">
            <a:spLocks noChangeArrowheads="1"/>
          </p:cNvSpPr>
          <p:nvPr/>
        </p:nvSpPr>
        <p:spPr bwMode="auto">
          <a:xfrm>
            <a:off x="609600" y="1600200"/>
            <a:ext cx="1285729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600" dirty="0">
                <a:solidFill>
                  <a:srgbClr val="1F497D"/>
                </a:solidFill>
              </a:rPr>
              <a:t>&lt;</a:t>
            </a:r>
            <a:r>
              <a:rPr lang="en-US" sz="1600" dirty="0" err="1">
                <a:solidFill>
                  <a:srgbClr val="1F497D"/>
                </a:solidFill>
              </a:rPr>
              <a:t>ndf</a:t>
            </a:r>
            <a:r>
              <a:rPr lang="en-US" sz="1600" dirty="0">
                <a:solidFill>
                  <a:srgbClr val="1F497D"/>
                </a:solidFill>
              </a:rPr>
              <a:t>&gt; = 206</a:t>
            </a:r>
          </a:p>
        </p:txBody>
      </p:sp>
      <p:sp>
        <p:nvSpPr>
          <p:cNvPr id="59404" name="TextBox 20"/>
          <p:cNvSpPr txBox="1">
            <a:spLocks noChangeArrowheads="1"/>
          </p:cNvSpPr>
          <p:nvPr/>
        </p:nvSpPr>
        <p:spPr bwMode="auto">
          <a:xfrm>
            <a:off x="2362200" y="4343400"/>
            <a:ext cx="1057501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600" dirty="0">
                <a:solidFill>
                  <a:srgbClr val="1F497D"/>
                </a:solidFill>
              </a:rPr>
              <a:t>&lt;</a:t>
            </a:r>
            <a:r>
              <a:rPr lang="en-US" sz="1600" dirty="0" err="1">
                <a:solidFill>
                  <a:srgbClr val="1F497D"/>
                </a:solidFill>
              </a:rPr>
              <a:t>ndf</a:t>
            </a:r>
            <a:r>
              <a:rPr lang="en-US" sz="1600" dirty="0">
                <a:solidFill>
                  <a:srgbClr val="1F497D"/>
                </a:solidFill>
              </a:rPr>
              <a:t>&gt; = 9</a:t>
            </a:r>
          </a:p>
        </p:txBody>
      </p:sp>
      <p:sp>
        <p:nvSpPr>
          <p:cNvPr id="59405" name="TextBox 21"/>
          <p:cNvSpPr txBox="1">
            <a:spLocks noChangeArrowheads="1"/>
          </p:cNvSpPr>
          <p:nvPr/>
        </p:nvSpPr>
        <p:spPr bwMode="auto">
          <a:xfrm>
            <a:off x="2819400" y="6096000"/>
            <a:ext cx="61563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2000">
                <a:solidFill>
                  <a:srgbClr val="008000"/>
                </a:solidFill>
              </a:rPr>
              <a:t>-&gt; look very reasonable from statistical point of view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ahoma" pitchFamily="-84" charset="0"/>
              </a:rPr>
              <a:t>Sep,3 2013</a:t>
            </a:r>
            <a:endParaRPr lang="ru-RU">
              <a:latin typeface="Tahoma" pitchFamily="-84" charset="0"/>
            </a:endParaRPr>
          </a:p>
        </p:txBody>
      </p:sp>
      <p:sp>
        <p:nvSpPr>
          <p:cNvPr id="57347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ahoma" pitchFamily="-84" charset="0"/>
              </a:rPr>
              <a:t>A.Kiselev</a:t>
            </a:r>
            <a:endParaRPr lang="ru-RU">
              <a:latin typeface="Tahoma" pitchFamily="-84" charset="0"/>
            </a:endParaRPr>
          </a:p>
        </p:txBody>
      </p:sp>
      <p:sp>
        <p:nvSpPr>
          <p:cNvPr id="5734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762000"/>
          </a:xfrm>
        </p:spPr>
        <p:txBody>
          <a:bodyPr>
            <a:noAutofit/>
          </a:bodyPr>
          <a:lstStyle/>
          <a:p>
            <a:pPr eaLnBrk="1" hangingPunct="1"/>
            <a:r>
              <a:rPr lang="en-US" sz="4800" b="0" dirty="0" smtClean="0">
                <a:latin typeface="Arial Narrow"/>
                <a:ea typeface="ＭＳ Ｐゴシック" pitchFamily="-84" charset="-128"/>
                <a:cs typeface="Arial Narrow"/>
              </a:rPr>
              <a:t>Momentum resolution </a:t>
            </a:r>
            <a:r>
              <a:rPr lang="en-US" sz="4800" b="0" dirty="0" smtClean="0">
                <a:latin typeface="Arial Narrow"/>
                <a:ea typeface="ＭＳ Ｐゴシック" pitchFamily="-84" charset="-128"/>
                <a:cs typeface="Arial Narrow"/>
              </a:rPr>
              <a:t>plot #</a:t>
            </a:r>
            <a:r>
              <a:rPr lang="en-US" sz="4800" b="0" dirty="0" smtClean="0">
                <a:latin typeface="Arial Narrow"/>
                <a:ea typeface="ＭＳ Ｐゴシック" pitchFamily="-84" charset="-128"/>
                <a:cs typeface="Arial Narrow"/>
              </a:rPr>
              <a:t>1</a:t>
            </a:r>
          </a:p>
        </p:txBody>
      </p:sp>
      <p:sp>
        <p:nvSpPr>
          <p:cNvPr id="57349" name="Rectangle 3"/>
          <p:cNvSpPr txBox="1">
            <a:spLocks noChangeArrowheads="1"/>
          </p:cNvSpPr>
          <p:nvPr/>
        </p:nvSpPr>
        <p:spPr bwMode="auto">
          <a:xfrm>
            <a:off x="381000" y="914400"/>
            <a:ext cx="84582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marL="342900" indent="-342900" algn="ctr">
              <a:spcBef>
                <a:spcPct val="20000"/>
              </a:spcBef>
              <a:buClr>
                <a:schemeClr val="folHlink"/>
              </a:buClr>
              <a:buSzPct val="60000"/>
            </a:pPr>
            <a:r>
              <a:rPr lang="en-US" sz="2000" dirty="0">
                <a:solidFill>
                  <a:srgbClr val="1F497D"/>
                </a:solidFill>
                <a:latin typeface="Symbol" pitchFamily="-84" charset="2"/>
                <a:ea typeface="ＭＳ Ｐゴシック" pitchFamily="-84" charset="-128"/>
                <a:cs typeface="ＭＳ Ｐゴシック" pitchFamily="-84" charset="-128"/>
              </a:rPr>
              <a:t>p</a:t>
            </a:r>
            <a:r>
              <a:rPr lang="en-US" sz="2000" baseline="30000" dirty="0">
                <a:solidFill>
                  <a:srgbClr val="1F497D"/>
                </a:solidFill>
                <a:latin typeface="Symbol" pitchFamily="-84" charset="2"/>
                <a:ea typeface="ＭＳ Ｐゴシック" pitchFamily="-84" charset="-128"/>
                <a:cs typeface="ＭＳ Ｐゴシック" pitchFamily="-84" charset="-128"/>
              </a:rPr>
              <a:t>+ </a:t>
            </a:r>
            <a:r>
              <a:rPr lang="en-US" sz="2000" dirty="0">
                <a:solidFill>
                  <a:srgbClr val="1F497D"/>
                </a:solidFill>
              </a:rPr>
              <a:t>track momentum resolution vs. pseudo-rapidity  </a:t>
            </a:r>
            <a:r>
              <a:rPr lang="en-US" sz="2000" baseline="30000" dirty="0">
                <a:solidFill>
                  <a:srgbClr val="1F497D"/>
                </a:solidFill>
                <a:latin typeface="Symbol" pitchFamily="-84" charset="2"/>
                <a:ea typeface="ＭＳ Ｐゴシック" pitchFamily="-84" charset="-128"/>
                <a:cs typeface="ＭＳ Ｐゴシック" pitchFamily="-84" charset="-128"/>
              </a:rPr>
              <a:t> </a:t>
            </a:r>
            <a:endParaRPr lang="en-US" sz="2000" dirty="0">
              <a:solidFill>
                <a:srgbClr val="1F497D"/>
              </a:solidFill>
              <a:ea typeface="ＭＳ Ｐゴシック" pitchFamily="-84" charset="-128"/>
              <a:cs typeface="ＭＳ Ｐゴシック" pitchFamily="-84" charset="-128"/>
            </a:endParaRPr>
          </a:p>
        </p:txBody>
      </p:sp>
      <p:sp>
        <p:nvSpPr>
          <p:cNvPr id="57350" name="TextBox 9"/>
          <p:cNvSpPr txBox="1">
            <a:spLocks noChangeArrowheads="1"/>
          </p:cNvSpPr>
          <p:nvPr/>
        </p:nvSpPr>
        <p:spPr bwMode="auto">
          <a:xfrm>
            <a:off x="487362" y="5943600"/>
            <a:ext cx="865663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2000" dirty="0">
                <a:solidFill>
                  <a:srgbClr val="008000"/>
                </a:solidFill>
              </a:rPr>
              <a:t>-&gt; expect 2% or better momentum resolution in the whole kinematic range </a:t>
            </a:r>
          </a:p>
        </p:txBody>
      </p:sp>
      <p:pic>
        <p:nvPicPr>
          <p:cNvPr id="57351" name="Picture 10" descr="dp-vs-eta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9200" y="1600200"/>
            <a:ext cx="7077075" cy="4195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ahoma" pitchFamily="-84" charset="0"/>
              </a:rPr>
              <a:t>Sep,3 2013</a:t>
            </a:r>
            <a:endParaRPr lang="ru-RU">
              <a:latin typeface="Tahoma" pitchFamily="-84" charset="0"/>
            </a:endParaRPr>
          </a:p>
        </p:txBody>
      </p:sp>
      <p:sp>
        <p:nvSpPr>
          <p:cNvPr id="58371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ahoma" pitchFamily="-84" charset="0"/>
              </a:rPr>
              <a:t>A.Kiselev</a:t>
            </a:r>
            <a:endParaRPr lang="ru-RU">
              <a:latin typeface="Tahoma" pitchFamily="-84" charset="0"/>
            </a:endParaRPr>
          </a:p>
        </p:txBody>
      </p:sp>
      <p:sp>
        <p:nvSpPr>
          <p:cNvPr id="5837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762000"/>
          </a:xfrm>
        </p:spPr>
        <p:txBody>
          <a:bodyPr>
            <a:noAutofit/>
          </a:bodyPr>
          <a:lstStyle/>
          <a:p>
            <a:pPr eaLnBrk="1" hangingPunct="1"/>
            <a:r>
              <a:rPr lang="en-US" sz="4800" b="0" dirty="0" smtClean="0">
                <a:latin typeface="Arial Narrow"/>
                <a:ea typeface="ＭＳ Ｐゴシック" pitchFamily="-84" charset="-128"/>
                <a:cs typeface="Arial Narrow"/>
              </a:rPr>
              <a:t>Momentum resolution </a:t>
            </a:r>
            <a:r>
              <a:rPr lang="en-US" sz="4800" b="0" dirty="0" smtClean="0">
                <a:latin typeface="Arial Narrow"/>
                <a:ea typeface="ＭＳ Ｐゴシック" pitchFamily="-84" charset="-128"/>
                <a:cs typeface="Arial Narrow"/>
              </a:rPr>
              <a:t>plot #</a:t>
            </a:r>
            <a:r>
              <a:rPr lang="en-US" sz="4800" b="0" dirty="0" smtClean="0">
                <a:latin typeface="Arial Narrow"/>
                <a:ea typeface="ＭＳ Ｐゴシック" pitchFamily="-84" charset="-128"/>
                <a:cs typeface="Arial Narrow"/>
              </a:rPr>
              <a:t>2</a:t>
            </a:r>
          </a:p>
        </p:txBody>
      </p:sp>
      <p:sp>
        <p:nvSpPr>
          <p:cNvPr id="58373" name="Rectangle 3"/>
          <p:cNvSpPr txBox="1">
            <a:spLocks noChangeArrowheads="1"/>
          </p:cNvSpPr>
          <p:nvPr/>
        </p:nvSpPr>
        <p:spPr bwMode="auto">
          <a:xfrm>
            <a:off x="381000" y="990600"/>
            <a:ext cx="84582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marL="342900" indent="-342900" algn="ctr">
              <a:spcBef>
                <a:spcPct val="20000"/>
              </a:spcBef>
              <a:buClr>
                <a:schemeClr val="folHlink"/>
              </a:buClr>
              <a:buSzPct val="60000"/>
            </a:pPr>
            <a:r>
              <a:rPr lang="en-US" sz="2000" dirty="0">
                <a:solidFill>
                  <a:srgbClr val="1F497D"/>
                </a:solidFill>
                <a:latin typeface="Symbol" pitchFamily="-84" charset="2"/>
                <a:ea typeface="ＭＳ Ｐゴシック" pitchFamily="-84" charset="-128"/>
                <a:cs typeface="ＭＳ Ｐゴシック" pitchFamily="-84" charset="-128"/>
              </a:rPr>
              <a:t>p</a:t>
            </a:r>
            <a:r>
              <a:rPr lang="en-US" sz="2000" baseline="30000" dirty="0">
                <a:solidFill>
                  <a:srgbClr val="1F497D"/>
                </a:solidFill>
                <a:latin typeface="Symbol" pitchFamily="-84" charset="2"/>
                <a:ea typeface="ＭＳ Ｐゴシック" pitchFamily="-84" charset="-128"/>
                <a:cs typeface="ＭＳ Ｐゴシック" pitchFamily="-84" charset="-128"/>
              </a:rPr>
              <a:t>+ </a:t>
            </a:r>
            <a:r>
              <a:rPr lang="en-US" sz="2000" dirty="0">
                <a:solidFill>
                  <a:srgbClr val="1F497D"/>
                </a:solidFill>
              </a:rPr>
              <a:t>track momentum resolution at </a:t>
            </a:r>
            <a:r>
              <a:rPr lang="en-US" sz="2000" dirty="0">
                <a:solidFill>
                  <a:srgbClr val="1F497D"/>
                </a:solidFill>
                <a:latin typeface="Symbol" pitchFamily="-84" charset="2"/>
                <a:ea typeface="ＭＳ Ｐゴシック" pitchFamily="-84" charset="-128"/>
                <a:cs typeface="ＭＳ Ｐゴシック" pitchFamily="-84" charset="-128"/>
              </a:rPr>
              <a:t>h = 3.0 </a:t>
            </a:r>
            <a:r>
              <a:rPr lang="en-US" sz="2000" dirty="0">
                <a:solidFill>
                  <a:srgbClr val="1F497D"/>
                </a:solidFill>
              </a:rPr>
              <a:t>vs. Silicon thickness  </a:t>
            </a:r>
            <a:r>
              <a:rPr lang="en-US" sz="2000" baseline="30000" dirty="0">
                <a:solidFill>
                  <a:srgbClr val="1F497D"/>
                </a:solidFill>
                <a:latin typeface="Symbol" pitchFamily="-84" charset="2"/>
                <a:ea typeface="ＭＳ Ｐゴシック" pitchFamily="-84" charset="-128"/>
                <a:cs typeface="ＭＳ Ｐゴシック" pitchFamily="-84" charset="-128"/>
              </a:rPr>
              <a:t> </a:t>
            </a:r>
            <a:endParaRPr lang="en-US" sz="2000" dirty="0">
              <a:solidFill>
                <a:srgbClr val="1F497D"/>
              </a:solidFill>
              <a:ea typeface="ＭＳ Ｐゴシック" pitchFamily="-84" charset="-128"/>
              <a:cs typeface="ＭＳ Ｐゴシック" pitchFamily="-84" charset="-128"/>
            </a:endParaRPr>
          </a:p>
        </p:txBody>
      </p:sp>
      <p:sp>
        <p:nvSpPr>
          <p:cNvPr id="58374" name="TextBox 9"/>
          <p:cNvSpPr txBox="1">
            <a:spLocks noChangeArrowheads="1"/>
          </p:cNvSpPr>
          <p:nvPr/>
        </p:nvSpPr>
        <p:spPr bwMode="auto">
          <a:xfrm>
            <a:off x="323850" y="5943600"/>
            <a:ext cx="88201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2000" dirty="0">
                <a:solidFill>
                  <a:srgbClr val="008000"/>
                </a:solidFill>
              </a:rPr>
              <a:t>-&gt; ~flat over inspected momentum range because of very small Si pixel size </a:t>
            </a:r>
          </a:p>
        </p:txBody>
      </p:sp>
      <p:pic>
        <p:nvPicPr>
          <p:cNvPr id="58375" name="Picture 11" descr="dp-vs-thickness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3000" y="1600200"/>
            <a:ext cx="7077075" cy="4195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ahoma" pitchFamily="-84" charset="0"/>
              </a:rPr>
              <a:t>Sep,3 2013</a:t>
            </a:r>
            <a:endParaRPr lang="ru-RU" dirty="0">
              <a:latin typeface="Tahoma" pitchFamily="-84" charset="0"/>
            </a:endParaRPr>
          </a:p>
        </p:txBody>
      </p:sp>
      <p:sp>
        <p:nvSpPr>
          <p:cNvPr id="4403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ahoma" pitchFamily="-84" charset="0"/>
              </a:rPr>
              <a:t>A.Kiselev</a:t>
            </a:r>
            <a:endParaRPr lang="ru-RU" dirty="0">
              <a:latin typeface="Tahoma" pitchFamily="-84" charset="0"/>
            </a:endParaRPr>
          </a:p>
        </p:txBody>
      </p:sp>
      <p:sp>
        <p:nvSpPr>
          <p:cNvPr id="44036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0"/>
            <a:ext cx="7793038" cy="762000"/>
          </a:xfrm>
        </p:spPr>
        <p:txBody>
          <a:bodyPr>
            <a:noAutofit/>
          </a:bodyPr>
          <a:lstStyle/>
          <a:p>
            <a:pPr eaLnBrk="1" hangingPunct="1"/>
            <a:r>
              <a:rPr lang="en-US" sz="4800" b="0" dirty="0" smtClean="0">
                <a:latin typeface="Arial Narrow"/>
                <a:ea typeface="ＭＳ Ｐゴシック" pitchFamily="-84" charset="-128"/>
                <a:cs typeface="Arial Narrow"/>
              </a:rPr>
              <a:t>Contents</a:t>
            </a:r>
          </a:p>
        </p:txBody>
      </p:sp>
      <p:sp>
        <p:nvSpPr>
          <p:cNvPr id="4403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914400"/>
            <a:ext cx="8458200" cy="5486400"/>
          </a:xfrm>
        </p:spPr>
        <p:txBody>
          <a:bodyPr>
            <a:normAutofit lnSpcReduction="10000"/>
          </a:bodyPr>
          <a:lstStyle/>
          <a:p>
            <a:pPr eaLnBrk="1" hangingPunct="1">
              <a:buClr>
                <a:srgbClr val="80057A"/>
              </a:buClr>
              <a:buSzPct val="100000"/>
              <a:buFont typeface="Wingdings" charset="2"/>
              <a:buChar char="§"/>
            </a:pPr>
            <a:r>
              <a:rPr lang="en-US" sz="3600" dirty="0" smtClean="0">
                <a:solidFill>
                  <a:schemeClr val="tx2"/>
                </a:solidFill>
                <a:ea typeface="ＭＳ Ｐゴシック" pitchFamily="-84" charset="-128"/>
                <a:cs typeface="ＭＳ Ｐゴシック" pitchFamily="-84" charset="-128"/>
              </a:rPr>
              <a:t>Dedicated EIC detector concept</a:t>
            </a:r>
            <a:endParaRPr lang="en-US" sz="3600" dirty="0" smtClean="0">
              <a:solidFill>
                <a:schemeClr val="tx2"/>
              </a:solidFill>
              <a:ea typeface="ＭＳ Ｐゴシック" pitchFamily="-84" charset="-128"/>
              <a:cs typeface="ＭＳ Ｐゴシック" pitchFamily="-84" charset="-128"/>
            </a:endParaRPr>
          </a:p>
          <a:p>
            <a:pPr eaLnBrk="1" hangingPunct="1">
              <a:buClr>
                <a:srgbClr val="80057A"/>
              </a:buClr>
              <a:buSzPct val="100000"/>
              <a:buFont typeface="Wingdings" charset="2"/>
              <a:buChar char="§"/>
            </a:pPr>
            <a:r>
              <a:rPr lang="en-US" sz="3600" dirty="0" smtClean="0">
                <a:solidFill>
                  <a:schemeClr val="tx2"/>
                </a:solidFill>
                <a:ea typeface="ＭＳ Ｐゴシック" pitchFamily="-84" charset="-128"/>
                <a:cs typeface="ＭＳ Ｐゴシック" pitchFamily="-84" charset="-128"/>
              </a:rPr>
              <a:t>EicRoot framework</a:t>
            </a:r>
          </a:p>
          <a:p>
            <a:pPr marL="640080" eaLnBrk="1" hangingPunct="1">
              <a:buClr>
                <a:srgbClr val="80057A"/>
              </a:buClr>
              <a:buSzPct val="100000"/>
              <a:buFont typeface="Wingdings" charset="2"/>
              <a:buChar char="§"/>
            </a:pPr>
            <a:r>
              <a:rPr lang="en-US" sz="2400" dirty="0" smtClean="0">
                <a:solidFill>
                  <a:schemeClr val="tx2"/>
                </a:solidFill>
                <a:ea typeface="ＭＳ Ｐゴシック" pitchFamily="-84" charset="-128"/>
                <a:cs typeface="ＭＳ Ｐゴシック" pitchFamily="-84" charset="-128"/>
              </a:rPr>
              <a:t>General idea</a:t>
            </a:r>
          </a:p>
          <a:p>
            <a:pPr marL="640080" eaLnBrk="1" hangingPunct="1">
              <a:buClr>
                <a:srgbClr val="80057A"/>
              </a:buClr>
              <a:buSzPct val="100000"/>
              <a:buFont typeface="Wingdings" charset="2"/>
              <a:buChar char="§"/>
            </a:pPr>
            <a:r>
              <a:rPr lang="en-US" sz="2400" dirty="0" smtClean="0">
                <a:solidFill>
                  <a:schemeClr val="tx2"/>
                </a:solidFill>
                <a:ea typeface="ＭＳ Ｐゴシック" pitchFamily="-84" charset="-128"/>
                <a:cs typeface="ＭＳ Ｐゴシック" pitchFamily="-84" charset="-128"/>
              </a:rPr>
              <a:t>Tracking studies</a:t>
            </a:r>
          </a:p>
          <a:p>
            <a:pPr marL="640080" eaLnBrk="1" hangingPunct="1">
              <a:buClr>
                <a:srgbClr val="80057A"/>
              </a:buClr>
              <a:buSzPct val="100000"/>
              <a:buFont typeface="Wingdings" charset="2"/>
              <a:buChar char="§"/>
            </a:pPr>
            <a:r>
              <a:rPr lang="en-US" sz="2400" dirty="0" smtClean="0">
                <a:solidFill>
                  <a:schemeClr val="tx2"/>
                </a:solidFill>
                <a:ea typeface="ＭＳ Ｐゴシック" pitchFamily="-84" charset="-128"/>
                <a:cs typeface="ＭＳ Ｐゴシック" pitchFamily="-84" charset="-128"/>
              </a:rPr>
              <a:t>Calorimeter R&amp;D</a:t>
            </a:r>
          </a:p>
          <a:p>
            <a:pPr marL="640080" eaLnBrk="1" hangingPunct="1">
              <a:buClr>
                <a:srgbClr val="80057A"/>
              </a:buClr>
              <a:buSzPct val="100000"/>
              <a:buFont typeface="Wingdings" charset="2"/>
              <a:buChar char="§"/>
            </a:pPr>
            <a:r>
              <a:rPr lang="en-US" sz="2400" dirty="0" smtClean="0">
                <a:solidFill>
                  <a:schemeClr val="tx2"/>
                </a:solidFill>
                <a:ea typeface="ＭＳ Ｐゴシック" pitchFamily="-84" charset="-128"/>
                <a:cs typeface="ＭＳ Ｐゴシック" pitchFamily="-84" charset="-128"/>
              </a:rPr>
              <a:t>Tools for detector development</a:t>
            </a:r>
          </a:p>
          <a:p>
            <a:pPr eaLnBrk="1" hangingPunct="1">
              <a:buClr>
                <a:srgbClr val="80057A"/>
              </a:buClr>
              <a:buSzPct val="100000"/>
              <a:buFont typeface="Wingdings" charset="2"/>
              <a:buChar char="§"/>
            </a:pPr>
            <a:r>
              <a:rPr lang="en-US" sz="3600" dirty="0" smtClean="0">
                <a:solidFill>
                  <a:schemeClr val="tx2"/>
                </a:solidFill>
                <a:ea typeface="ＭＳ Ｐゴシック" pitchFamily="-84" charset="-128"/>
                <a:cs typeface="ＭＳ Ｐゴシック" pitchFamily="-84" charset="-128"/>
              </a:rPr>
              <a:t>EIC detector solenoid field modeling</a:t>
            </a:r>
          </a:p>
          <a:p>
            <a:pPr eaLnBrk="1" hangingPunct="1">
              <a:buClr>
                <a:srgbClr val="80057A"/>
              </a:buClr>
              <a:buSzPct val="100000"/>
              <a:buFont typeface="Wingdings" charset="2"/>
              <a:buChar char="§"/>
            </a:pPr>
            <a:r>
              <a:rPr lang="en-US" sz="3600" dirty="0" smtClean="0">
                <a:solidFill>
                  <a:schemeClr val="tx2"/>
                </a:solidFill>
                <a:ea typeface="ＭＳ Ｐゴシック" pitchFamily="-84" charset="-128"/>
                <a:cs typeface="ＭＳ Ｐゴシック" pitchFamily="-84" charset="-128"/>
              </a:rPr>
              <a:t>Update on EIC smearing generator</a:t>
            </a:r>
          </a:p>
          <a:p>
            <a:pPr eaLnBrk="1" hangingPunct="1">
              <a:buClr>
                <a:srgbClr val="80057A"/>
              </a:buClr>
              <a:buSzPct val="100000"/>
              <a:buFont typeface="Wingdings" charset="2"/>
              <a:buChar char="§"/>
            </a:pPr>
            <a:endParaRPr lang="en-US" sz="3600" dirty="0" smtClean="0">
              <a:solidFill>
                <a:schemeClr val="tx2"/>
              </a:solidFill>
              <a:ea typeface="ＭＳ Ｐゴシック" pitchFamily="-84" charset="-128"/>
              <a:cs typeface="ＭＳ Ｐゴシック" pitchFamily="-84" charset="-128"/>
            </a:endParaRPr>
          </a:p>
          <a:p>
            <a:pPr eaLnBrk="1" hangingPunct="1">
              <a:buClr>
                <a:srgbClr val="80057A"/>
              </a:buClr>
              <a:buSzPct val="100000"/>
              <a:buFont typeface="Wingdings" charset="2"/>
              <a:buChar char="§"/>
            </a:pPr>
            <a:r>
              <a:rPr lang="en-US" sz="3600" dirty="0" smtClean="0">
                <a:solidFill>
                  <a:schemeClr val="tx2"/>
                </a:solidFill>
                <a:ea typeface="ＭＳ Ｐゴシック" pitchFamily="-84" charset="-128"/>
                <a:cs typeface="ＭＳ Ｐゴシック" pitchFamily="-84" charset="-128"/>
              </a:rPr>
              <a:t>Summary</a:t>
            </a:r>
          </a:p>
          <a:p>
            <a:pPr eaLnBrk="1" hangingPunct="1">
              <a:buClr>
                <a:srgbClr val="80057A"/>
              </a:buClr>
              <a:buSzPct val="100000"/>
              <a:buFont typeface="Wingdings" charset="2"/>
              <a:buChar char="§"/>
            </a:pPr>
            <a:endParaRPr lang="en-US" sz="3600" dirty="0" smtClean="0">
              <a:solidFill>
                <a:schemeClr val="tx2"/>
              </a:solidFill>
              <a:ea typeface="ＭＳ Ｐゴシック" pitchFamily="-84" charset="-128"/>
              <a:cs typeface="ＭＳ Ｐゴシック" pitchFamily="-84" charset="-128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ahoma" pitchFamily="-84" charset="0"/>
              </a:rPr>
              <a:t>Sep,3 2013</a:t>
            </a:r>
            <a:endParaRPr lang="ru-RU">
              <a:latin typeface="Tahoma" pitchFamily="-84" charset="0"/>
            </a:endParaRPr>
          </a:p>
        </p:txBody>
      </p:sp>
      <p:sp>
        <p:nvSpPr>
          <p:cNvPr id="5939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ahoma" pitchFamily="-84" charset="0"/>
              </a:rPr>
              <a:t>A.Kiselev</a:t>
            </a:r>
            <a:endParaRPr lang="ru-RU">
              <a:latin typeface="Tahoma" pitchFamily="-84" charset="0"/>
            </a:endParaRPr>
          </a:p>
        </p:txBody>
      </p:sp>
      <p:sp>
        <p:nvSpPr>
          <p:cNvPr id="5939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762000"/>
          </a:xfrm>
        </p:spPr>
        <p:txBody>
          <a:bodyPr>
            <a:noAutofit/>
          </a:bodyPr>
          <a:lstStyle/>
          <a:p>
            <a:pPr eaLnBrk="1" hangingPunct="1"/>
            <a:r>
              <a:rPr lang="en-US" sz="4800" b="0" dirty="0" smtClean="0">
                <a:latin typeface="Arial Narrow"/>
                <a:ea typeface="ＭＳ Ｐゴシック" pitchFamily="-84" charset="-128"/>
                <a:cs typeface="Arial Narrow"/>
              </a:rPr>
              <a:t>Momentum resolution </a:t>
            </a:r>
            <a:r>
              <a:rPr lang="en-US" sz="4800" b="0" dirty="0" smtClean="0">
                <a:latin typeface="Arial Narrow"/>
                <a:ea typeface="ＭＳ Ｐゴシック" pitchFamily="-84" charset="-128"/>
                <a:cs typeface="Arial Narrow"/>
              </a:rPr>
              <a:t>plot #</a:t>
            </a:r>
            <a:r>
              <a:rPr lang="en-US" sz="4800" b="0" dirty="0" smtClean="0">
                <a:latin typeface="Arial Narrow"/>
                <a:ea typeface="ＭＳ Ｐゴシック" pitchFamily="-84" charset="-128"/>
                <a:cs typeface="Arial Narrow"/>
              </a:rPr>
              <a:t>3</a:t>
            </a:r>
          </a:p>
        </p:txBody>
      </p:sp>
      <p:sp>
        <p:nvSpPr>
          <p:cNvPr id="59397" name="Rectangle 3"/>
          <p:cNvSpPr txBox="1">
            <a:spLocks noChangeArrowheads="1"/>
          </p:cNvSpPr>
          <p:nvPr/>
        </p:nvSpPr>
        <p:spPr bwMode="auto">
          <a:xfrm>
            <a:off x="381000" y="914400"/>
            <a:ext cx="84582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marL="342900" indent="-342900" algn="ctr">
              <a:spcBef>
                <a:spcPct val="20000"/>
              </a:spcBef>
              <a:buClr>
                <a:schemeClr val="folHlink"/>
              </a:buClr>
              <a:buSzPct val="60000"/>
            </a:pPr>
            <a:r>
              <a:rPr lang="en-US" sz="2000" dirty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p</a:t>
            </a:r>
            <a:r>
              <a:rPr lang="en-US" sz="2000" baseline="30000" dirty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+ </a:t>
            </a:r>
            <a:r>
              <a:rPr lang="en-US" sz="2000" dirty="0">
                <a:solidFill>
                  <a:srgbClr val="1F497D"/>
                </a:solidFill>
              </a:rPr>
              <a:t>track momentum resolution at </a:t>
            </a:r>
            <a:r>
              <a:rPr lang="en-US" sz="2000" dirty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h = 3.0 </a:t>
            </a:r>
            <a:r>
              <a:rPr lang="en-US" sz="2000" dirty="0">
                <a:solidFill>
                  <a:srgbClr val="1F497D"/>
                </a:solidFill>
              </a:rPr>
              <a:t>vs. Silicon pixel size  </a:t>
            </a:r>
            <a:r>
              <a:rPr lang="en-US" sz="2000" baseline="30000" dirty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 </a:t>
            </a:r>
            <a:endParaRPr lang="en-US" sz="2000" dirty="0">
              <a:solidFill>
                <a:srgbClr val="1F497D"/>
              </a:solidFill>
              <a:ea typeface="ＭＳ Ｐゴシック" pitchFamily="-84" charset="-128"/>
              <a:cs typeface="ＭＳ Ｐゴシック" pitchFamily="-84" charset="-128"/>
            </a:endParaRPr>
          </a:p>
        </p:txBody>
      </p:sp>
      <p:sp>
        <p:nvSpPr>
          <p:cNvPr id="59398" name="TextBox 6"/>
          <p:cNvSpPr txBox="1">
            <a:spLocks noChangeArrowheads="1"/>
          </p:cNvSpPr>
          <p:nvPr/>
        </p:nvSpPr>
        <p:spPr bwMode="auto">
          <a:xfrm>
            <a:off x="414337" y="5943600"/>
            <a:ext cx="872966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2000" dirty="0">
                <a:solidFill>
                  <a:srgbClr val="008000"/>
                </a:solidFill>
              </a:rPr>
              <a:t>-&gt; 20 micron pixel size is essential to maintain good momentum resolution </a:t>
            </a:r>
          </a:p>
        </p:txBody>
      </p:sp>
      <p:pic>
        <p:nvPicPr>
          <p:cNvPr id="59399" name="Picture 7" descr="dp-vs-pixel-size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3000" y="1600200"/>
            <a:ext cx="7077075" cy="4195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ahoma" pitchFamily="-84" charset="0"/>
              </a:rPr>
              <a:t>Sep,3 2013</a:t>
            </a:r>
            <a:endParaRPr lang="ru-RU">
              <a:latin typeface="Tahoma" pitchFamily="-84" charset="0"/>
            </a:endParaRPr>
          </a:p>
        </p:txBody>
      </p:sp>
      <p:sp>
        <p:nvSpPr>
          <p:cNvPr id="83971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ahoma" pitchFamily="-84" charset="0"/>
              </a:rPr>
              <a:t>A.Kiselev</a:t>
            </a:r>
            <a:endParaRPr lang="ru-RU">
              <a:latin typeface="Tahoma" pitchFamily="-84" charset="0"/>
            </a:endParaRPr>
          </a:p>
        </p:txBody>
      </p:sp>
      <p:sp>
        <p:nvSpPr>
          <p:cNvPr id="83972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0"/>
            <a:ext cx="7793038" cy="762000"/>
          </a:xfrm>
        </p:spPr>
        <p:txBody>
          <a:bodyPr>
            <a:noAutofit/>
          </a:bodyPr>
          <a:lstStyle/>
          <a:p>
            <a:pPr eaLnBrk="1" hangingPunct="1"/>
            <a:r>
              <a:rPr lang="en-US" sz="4800" b="0" dirty="0" smtClean="0">
                <a:latin typeface="Arial Narrow"/>
                <a:ea typeface="ＭＳ Ｐゴシック" pitchFamily="-84" charset="-128"/>
                <a:cs typeface="Arial Narrow"/>
              </a:rPr>
              <a:t>Migration in (x,Q</a:t>
            </a:r>
            <a:r>
              <a:rPr lang="en-US" sz="4800" b="0" baseline="30000" dirty="0" smtClean="0">
                <a:latin typeface="Arial Narrow"/>
                <a:ea typeface="ＭＳ Ｐゴシック" pitchFamily="-84" charset="-128"/>
                <a:cs typeface="Arial Narrow"/>
              </a:rPr>
              <a:t>2</a:t>
            </a:r>
            <a:r>
              <a:rPr lang="en-US" sz="4800" b="0" dirty="0" smtClean="0">
                <a:latin typeface="Arial Narrow"/>
                <a:ea typeface="ＭＳ Ｐゴシック" pitchFamily="-84" charset="-128"/>
                <a:cs typeface="Arial Narrow"/>
              </a:rPr>
              <a:t>) bins</a:t>
            </a:r>
          </a:p>
        </p:txBody>
      </p:sp>
      <p:pic>
        <p:nvPicPr>
          <p:cNvPr id="83973" name="Picture 5" descr="xQ2MigrationElectron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52600" y="1066800"/>
            <a:ext cx="5575300" cy="464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3974" name="TextBox 6"/>
          <p:cNvSpPr txBox="1">
            <a:spLocks noChangeArrowheads="1"/>
          </p:cNvSpPr>
          <p:nvPr/>
        </p:nvSpPr>
        <p:spPr bwMode="auto">
          <a:xfrm>
            <a:off x="7240588" y="762000"/>
            <a:ext cx="1903412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800" u="sng"/>
              <a:t>10GeV x 100GeV </a:t>
            </a:r>
          </a:p>
          <a:p>
            <a:pPr algn="ctr"/>
            <a:r>
              <a:rPr lang="en-US" sz="1800" u="sng"/>
              <a:t>beams</a:t>
            </a:r>
          </a:p>
        </p:txBody>
      </p:sp>
      <p:sp>
        <p:nvSpPr>
          <p:cNvPr id="83975" name="TextBox 7"/>
          <p:cNvSpPr txBox="1">
            <a:spLocks noChangeArrowheads="1"/>
          </p:cNvSpPr>
          <p:nvPr/>
        </p:nvSpPr>
        <p:spPr bwMode="auto">
          <a:xfrm>
            <a:off x="228600" y="5638800"/>
            <a:ext cx="89154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/>
            <a:r>
              <a:rPr lang="en-US">
                <a:solidFill>
                  <a:srgbClr val="008000"/>
                </a:solidFill>
              </a:rPr>
              <a:t>-&gt; “survival probability” is above ~80% in the region where tracking has superior resolution compared to calorimetry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7"/>
          <p:cNvSpPr>
            <a:spLocks noChangeArrowheads="1"/>
          </p:cNvSpPr>
          <p:nvPr/>
        </p:nvSpPr>
        <p:spPr bwMode="auto">
          <a:xfrm>
            <a:off x="0" y="2057400"/>
            <a:ext cx="91440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prstTxWarp prst="textNoShape">
              <a:avLst/>
            </a:prstTxWarp>
          </a:bodyPr>
          <a:lstStyle/>
          <a:p>
            <a:pPr algn="ctr"/>
            <a:r>
              <a:rPr lang="en-US" sz="5400" b="1" dirty="0" smtClean="0">
                <a:solidFill>
                  <a:schemeClr val="tx2"/>
                </a:solidFill>
                <a:latin typeface="Arial" pitchFamily="-84" charset="0"/>
              </a:rPr>
              <a:t>EIC solenoid modeling</a:t>
            </a:r>
            <a:endParaRPr lang="en-US" sz="5400" b="1" dirty="0">
              <a:solidFill>
                <a:schemeClr val="tx2"/>
              </a:solidFill>
              <a:latin typeface="Arial" pitchFamily="-84" charset="0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Sep,3 2013</a:t>
            </a:r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A.Kiselev</a:t>
            </a:r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9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ahoma" pitchFamily="-84" charset="0"/>
              </a:rPr>
              <a:t>Sep,3 2013</a:t>
            </a:r>
            <a:endParaRPr lang="ru-RU">
              <a:latin typeface="Tahoma" pitchFamily="-84" charset="0"/>
            </a:endParaRPr>
          </a:p>
        </p:txBody>
      </p:sp>
      <p:sp>
        <p:nvSpPr>
          <p:cNvPr id="75780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ahoma" pitchFamily="-84" charset="0"/>
              </a:rPr>
              <a:t>A.Kiselev</a:t>
            </a:r>
            <a:endParaRPr lang="ru-RU">
              <a:latin typeface="Tahoma" pitchFamily="-84" charset="0"/>
            </a:endParaRPr>
          </a:p>
        </p:txBody>
      </p:sp>
      <p:sp>
        <p:nvSpPr>
          <p:cNvPr id="75781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0"/>
            <a:ext cx="7793038" cy="762000"/>
          </a:xfrm>
        </p:spPr>
        <p:txBody>
          <a:bodyPr>
            <a:noAutofit/>
          </a:bodyPr>
          <a:lstStyle/>
          <a:p>
            <a:pPr eaLnBrk="1" hangingPunct="1"/>
            <a:r>
              <a:rPr lang="en-US" sz="4800" b="0" dirty="0" smtClean="0">
                <a:latin typeface="Arial Narrow"/>
                <a:ea typeface="ＭＳ Ｐゴシック" pitchFamily="-84" charset="-128"/>
                <a:cs typeface="Arial Narrow"/>
              </a:rPr>
              <a:t>EIC solenoid modeling</a:t>
            </a: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228600" y="1447800"/>
            <a:ext cx="80010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1" charset="2"/>
              <a:buChar char="n"/>
              <a:defRPr/>
            </a:pPr>
            <a:r>
              <a:rPr lang="en-US" sz="2000" kern="0" dirty="0">
                <a:solidFill>
                  <a:srgbClr val="1F497D"/>
                </a:solidFill>
                <a:latin typeface="+mn-lt"/>
                <a:ea typeface="ＭＳ Ｐゴシック" pitchFamily="-1" charset="-128"/>
                <a:cs typeface="ＭＳ Ｐゴシック" pitchFamily="-1" charset="-128"/>
              </a:rPr>
              <a:t>Yield large enough bending for charged tracks at large </a:t>
            </a:r>
            <a:r>
              <a:rPr lang="en-US" sz="2000" dirty="0">
                <a:solidFill>
                  <a:srgbClr val="1F497D"/>
                </a:solidFill>
                <a:latin typeface="Symbol" pitchFamily="-65" charset="2"/>
                <a:ea typeface="ＭＳ Ｐゴシック" pitchFamily="-65" charset="-128"/>
                <a:cs typeface="ＭＳ Ｐゴシック" pitchFamily="-65" charset="-128"/>
              </a:rPr>
              <a:t>h</a:t>
            </a:r>
            <a:endParaRPr lang="en-US" sz="2000" kern="0" dirty="0">
              <a:solidFill>
                <a:srgbClr val="1F497D"/>
              </a:solidFill>
              <a:latin typeface="+mn-lt"/>
              <a:ea typeface="ＭＳ Ｐゴシック" pitchFamily="-1" charset="-128"/>
              <a:cs typeface="ＭＳ Ｐゴシック" pitchFamily="-1" charset="-128"/>
            </a:endParaRP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1" charset="2"/>
              <a:buChar char="n"/>
              <a:defRPr/>
            </a:pPr>
            <a:r>
              <a:rPr lang="en-US" sz="2000" kern="0" dirty="0">
                <a:solidFill>
                  <a:srgbClr val="1F497D"/>
                </a:solidFill>
                <a:latin typeface="+mn-lt"/>
                <a:ea typeface="ＭＳ Ｐゴシック" pitchFamily="-1" charset="-128"/>
                <a:cs typeface="ＭＳ Ｐゴシック" pitchFamily="-1" charset="-128"/>
              </a:rPr>
              <a:t>Keep field inside TPC volume as homogeneous as possible</a:t>
            </a: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1" charset="2"/>
              <a:buChar char="n"/>
              <a:defRPr/>
            </a:pPr>
            <a:r>
              <a:rPr lang="en-US" sz="2000" kern="0" dirty="0">
                <a:solidFill>
                  <a:srgbClr val="1F497D"/>
                </a:solidFill>
                <a:latin typeface="+mn-lt"/>
                <a:ea typeface="ＭＳ Ｐゴシック" pitchFamily="-1" charset="-128"/>
                <a:cs typeface="ＭＳ Ｐゴシック" pitchFamily="-1" charset="-128"/>
              </a:rPr>
              <a:t>Keep magnetic field inside RICH </a:t>
            </a:r>
            <a:r>
              <a:rPr lang="en-US" sz="2000" kern="0" dirty="0" err="1">
                <a:solidFill>
                  <a:srgbClr val="1F497D"/>
                </a:solidFill>
                <a:latin typeface="+mn-lt"/>
                <a:ea typeface="ＭＳ Ｐゴシック" pitchFamily="-1" charset="-128"/>
                <a:cs typeface="ＭＳ Ｐゴシック" pitchFamily="-1" charset="-128"/>
              </a:rPr>
              <a:t>volume(s</a:t>
            </a:r>
            <a:r>
              <a:rPr lang="en-US" sz="2000" kern="0" dirty="0">
                <a:solidFill>
                  <a:srgbClr val="1F497D"/>
                </a:solidFill>
                <a:latin typeface="+mn-lt"/>
                <a:ea typeface="ＭＳ Ｐゴシック" pitchFamily="-1" charset="-128"/>
                <a:cs typeface="ＭＳ Ｐゴシック" pitchFamily="-1" charset="-128"/>
              </a:rPr>
              <a:t>) small  </a:t>
            </a:r>
            <a:endParaRPr lang="en-US" sz="2000" kern="0" dirty="0">
              <a:solidFill>
                <a:srgbClr val="1F497D"/>
              </a:solidFill>
              <a:latin typeface="+mn-lt"/>
              <a:ea typeface="ＭＳ Ｐゴシック" pitchFamily="-1" charset="-128"/>
              <a:cs typeface="ＭＳ Ｐゴシック" pitchFamily="-1" charset="-128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04800" y="914400"/>
            <a:ext cx="2951163" cy="4619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u="sng" dirty="0">
                <a:solidFill>
                  <a:schemeClr val="tx2">
                    <a:lumMod val="75000"/>
                  </a:schemeClr>
                </a:solidFill>
                <a:latin typeface="Tahoma" pitchFamily="-65" charset="0"/>
              </a:rPr>
              <a:t>main requirements:</a:t>
            </a:r>
          </a:p>
        </p:txBody>
      </p:sp>
      <p:pic>
        <p:nvPicPr>
          <p:cNvPr id="75784" name="Picture 7" descr="Macintosh HD:Users:Rick:Desktop:MultiRingSol_wAxes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4800" y="2895600"/>
            <a:ext cx="4495800" cy="3451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75778" name="Object 2"/>
          <p:cNvGraphicFramePr>
            <a:graphicFrameLocks noChangeAspect="1"/>
          </p:cNvGraphicFramePr>
          <p:nvPr/>
        </p:nvGraphicFramePr>
        <p:xfrm>
          <a:off x="5715000" y="4724400"/>
          <a:ext cx="2401888" cy="1520825"/>
        </p:xfrm>
        <a:graphic>
          <a:graphicData uri="http://schemas.openxmlformats.org/presentationml/2006/ole">
            <p:oleObj spid="_x0000_s126978" name="Document" r:id="rId4" imgW="5486400" imgH="952500" progId="Word.Document.12">
              <p:link updateAutomatic="1"/>
            </p:oleObj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5181600" y="4114800"/>
            <a:ext cx="3700463" cy="400050"/>
          </a:xfrm>
          <a:prstGeom prst="rect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000" dirty="0">
                <a:solidFill>
                  <a:srgbClr val="1F497D"/>
                </a:solidFill>
                <a:latin typeface="Tahoma" pitchFamily="-65" charset="0"/>
              </a:rPr>
              <a:t>Presently used design: MRS-B1</a:t>
            </a:r>
          </a:p>
        </p:txBody>
      </p:sp>
      <p:sp>
        <p:nvSpPr>
          <p:cNvPr id="75786" name="TextBox 13"/>
          <p:cNvSpPr txBox="1">
            <a:spLocks noChangeArrowheads="1"/>
          </p:cNvSpPr>
          <p:nvPr/>
        </p:nvSpPr>
        <p:spPr bwMode="auto">
          <a:xfrm>
            <a:off x="5562600" y="2895600"/>
            <a:ext cx="3095625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u="sng">
                <a:solidFill>
                  <a:srgbClr val="008000"/>
                </a:solidFill>
              </a:rPr>
              <a:t>-&gt; use OPERA-3D/2D</a:t>
            </a:r>
          </a:p>
          <a:p>
            <a:pPr algn="ctr"/>
            <a:r>
              <a:rPr lang="en-US" u="sng">
                <a:solidFill>
                  <a:srgbClr val="008000"/>
                </a:solidFill>
              </a:rPr>
              <a:t>software</a:t>
            </a:r>
          </a:p>
        </p:txBody>
      </p:sp>
      <p:pic>
        <p:nvPicPr>
          <p:cNvPr id="15" name="Picture 14" descr="MRS_B1_BzVSz.jpg"/>
          <p:cNvPicPr>
            <a:picLocks noChangeAspect="1"/>
          </p:cNvPicPr>
          <p:nvPr/>
        </p:nvPicPr>
        <p:blipFill>
          <a:blip r:embed="rId5"/>
          <a:srcRect r="471"/>
          <a:stretch>
            <a:fillRect/>
          </a:stretch>
        </p:blipFill>
        <p:spPr bwMode="auto">
          <a:xfrm>
            <a:off x="304800" y="2722563"/>
            <a:ext cx="4778375" cy="363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15" descr="MRS_B1_BrVSz.jpg"/>
          <p:cNvPicPr>
            <a:picLocks noChangeAspect="1"/>
          </p:cNvPicPr>
          <p:nvPr/>
        </p:nvPicPr>
        <p:blipFill>
          <a:blip r:embed="rId6"/>
          <a:srcRect r="471"/>
          <a:stretch>
            <a:fillRect/>
          </a:stretch>
        </p:blipFill>
        <p:spPr bwMode="auto">
          <a:xfrm>
            <a:off x="304800" y="2743200"/>
            <a:ext cx="4702175" cy="3589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ahoma" pitchFamily="-84" charset="0"/>
              </a:rPr>
              <a:t>Sep,3 2013</a:t>
            </a:r>
            <a:endParaRPr lang="ru-RU">
              <a:latin typeface="Tahoma" pitchFamily="-84" charset="0"/>
            </a:endParaRPr>
          </a:p>
        </p:txBody>
      </p:sp>
      <p:sp>
        <p:nvSpPr>
          <p:cNvPr id="76803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ahoma" pitchFamily="-84" charset="0"/>
              </a:rPr>
              <a:t>A.Kiselev</a:t>
            </a:r>
            <a:endParaRPr lang="ru-RU">
              <a:latin typeface="Tahoma" pitchFamily="-84" charset="0"/>
            </a:endParaRPr>
          </a:p>
        </p:txBody>
      </p:sp>
      <p:sp>
        <p:nvSpPr>
          <p:cNvPr id="76804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0"/>
            <a:ext cx="7793038" cy="762000"/>
          </a:xfrm>
        </p:spPr>
        <p:txBody>
          <a:bodyPr>
            <a:noAutofit/>
          </a:bodyPr>
          <a:lstStyle/>
          <a:p>
            <a:pPr eaLnBrk="1" hangingPunct="1"/>
            <a:r>
              <a:rPr lang="en-US" sz="4800" b="0" dirty="0" smtClean="0">
                <a:latin typeface="Arial Narrow"/>
                <a:ea typeface="ＭＳ Ｐゴシック" pitchFamily="-84" charset="-128"/>
                <a:cs typeface="Arial Narrow"/>
              </a:rPr>
              <a:t>EIC solenoid modeling</a:t>
            </a:r>
          </a:p>
        </p:txBody>
      </p:sp>
      <p:pic>
        <p:nvPicPr>
          <p:cNvPr id="76805" name="Picture 5"/>
          <p:cNvPicPr>
            <a:picLocks noChangeAspect="1" noChangeArrowheads="1"/>
          </p:cNvPicPr>
          <p:nvPr/>
        </p:nvPicPr>
        <p:blipFill>
          <a:blip r:embed="rId2"/>
          <a:srcRect l="9825"/>
          <a:stretch>
            <a:fillRect/>
          </a:stretch>
        </p:blipFill>
        <p:spPr bwMode="auto">
          <a:xfrm>
            <a:off x="381000" y="2133600"/>
            <a:ext cx="3779838" cy="4192588"/>
          </a:xfrm>
          <a:prstGeom prst="rect">
            <a:avLst/>
          </a:prstGeom>
          <a:noFill/>
          <a:ln w="9525">
            <a:solidFill>
              <a:srgbClr val="FFFFFF"/>
            </a:solidFill>
            <a:miter lim="800000"/>
            <a:headEnd/>
            <a:tailEnd/>
          </a:ln>
        </p:spPr>
      </p:pic>
      <p:pic>
        <p:nvPicPr>
          <p:cNvPr id="76806" name="Picture 6"/>
          <p:cNvPicPr>
            <a:picLocks noChangeAspect="1" noChangeArrowheads="1"/>
          </p:cNvPicPr>
          <p:nvPr/>
        </p:nvPicPr>
        <p:blipFill>
          <a:blip r:embed="rId3"/>
          <a:srcRect t="4607" r="16119"/>
          <a:stretch>
            <a:fillRect/>
          </a:stretch>
        </p:blipFill>
        <p:spPr bwMode="auto">
          <a:xfrm>
            <a:off x="5105400" y="990600"/>
            <a:ext cx="3665538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6807" name="Picture 7"/>
          <p:cNvPicPr>
            <a:picLocks noChangeAspect="1" noChangeArrowheads="1"/>
          </p:cNvPicPr>
          <p:nvPr/>
        </p:nvPicPr>
        <p:blipFill>
          <a:blip r:embed="rId4"/>
          <a:srcRect l="2638" t="6206"/>
          <a:stretch>
            <a:fillRect/>
          </a:stretch>
        </p:blipFill>
        <p:spPr bwMode="auto">
          <a:xfrm>
            <a:off x="4953000" y="3810000"/>
            <a:ext cx="3800475" cy="2098675"/>
          </a:xfrm>
          <a:prstGeom prst="rect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</p:spPr>
      </p:pic>
      <p:sp>
        <p:nvSpPr>
          <p:cNvPr id="76808" name="TextBox 8"/>
          <p:cNvSpPr txBox="1">
            <a:spLocks noChangeArrowheads="1"/>
          </p:cNvSpPr>
          <p:nvPr/>
        </p:nvSpPr>
        <p:spPr bwMode="auto">
          <a:xfrm>
            <a:off x="910704" y="1066800"/>
            <a:ext cx="334114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u="sng" dirty="0">
                <a:solidFill>
                  <a:srgbClr val="1F497D"/>
                </a:solidFill>
              </a:rPr>
              <a:t>Other options investigated, like </a:t>
            </a:r>
          </a:p>
          <a:p>
            <a:pPr algn="ctr"/>
            <a:r>
              <a:rPr lang="en-US" u="sng" dirty="0">
                <a:solidFill>
                  <a:srgbClr val="1F497D"/>
                </a:solidFill>
              </a:rPr>
              <a:t>4-th concept solenoid design</a:t>
            </a:r>
          </a:p>
        </p:txBody>
      </p:sp>
      <p:sp>
        <p:nvSpPr>
          <p:cNvPr id="76809" name="TextBox 9"/>
          <p:cNvSpPr txBox="1">
            <a:spLocks noChangeArrowheads="1"/>
          </p:cNvSpPr>
          <p:nvPr/>
        </p:nvSpPr>
        <p:spPr bwMode="auto">
          <a:xfrm>
            <a:off x="5029200" y="6096000"/>
            <a:ext cx="37084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800">
                <a:solidFill>
                  <a:srgbClr val="008000"/>
                </a:solidFill>
              </a:rPr>
              <a:t>-&gt; obviously helps to cancel “tails”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7"/>
          <p:cNvSpPr>
            <a:spLocks noChangeArrowheads="1"/>
          </p:cNvSpPr>
          <p:nvPr/>
        </p:nvSpPr>
        <p:spPr bwMode="auto">
          <a:xfrm>
            <a:off x="0" y="2057400"/>
            <a:ext cx="91440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prstTxWarp prst="textNoShape">
              <a:avLst/>
            </a:prstTxWarp>
          </a:bodyPr>
          <a:lstStyle/>
          <a:p>
            <a:pPr algn="ctr"/>
            <a:r>
              <a:rPr lang="en-US" sz="5400" b="1" dirty="0" smtClean="0">
                <a:solidFill>
                  <a:schemeClr val="tx2"/>
                </a:solidFill>
                <a:latin typeface="Arial" pitchFamily="-84" charset="0"/>
              </a:rPr>
              <a:t>EIC smearing generator</a:t>
            </a:r>
            <a:endParaRPr lang="en-US" sz="5400" b="1" dirty="0">
              <a:solidFill>
                <a:schemeClr val="tx2"/>
              </a:solidFill>
              <a:latin typeface="Arial" pitchFamily="-84" charset="0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Sep,3 2013</a:t>
            </a:r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A.Kiselev</a:t>
            </a:r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ahoma" pitchFamily="-84" charset="0"/>
              </a:rPr>
              <a:t>Sep,3 2013</a:t>
            </a:r>
            <a:endParaRPr lang="ru-RU">
              <a:latin typeface="Tahoma" pitchFamily="-84" charset="0"/>
            </a:endParaRPr>
          </a:p>
        </p:txBody>
      </p:sp>
      <p:sp>
        <p:nvSpPr>
          <p:cNvPr id="7987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ahoma" pitchFamily="-84" charset="0"/>
              </a:rPr>
              <a:t>A.Kiselev</a:t>
            </a:r>
            <a:endParaRPr lang="ru-RU">
              <a:latin typeface="Tahoma" pitchFamily="-84" charset="0"/>
            </a:endParaRPr>
          </a:p>
        </p:txBody>
      </p:sp>
      <p:sp>
        <p:nvSpPr>
          <p:cNvPr id="79876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0"/>
            <a:ext cx="7793038" cy="762000"/>
          </a:xfrm>
        </p:spPr>
        <p:txBody>
          <a:bodyPr>
            <a:noAutofit/>
          </a:bodyPr>
          <a:lstStyle/>
          <a:p>
            <a:pPr eaLnBrk="1" hangingPunct="1"/>
            <a:r>
              <a:rPr lang="en-US" sz="4800" b="0" dirty="0" smtClean="0">
                <a:latin typeface="Arial Narrow"/>
                <a:ea typeface="ＭＳ Ｐゴシック" pitchFamily="-84" charset="-128"/>
                <a:cs typeface="Arial Narrow"/>
              </a:rPr>
              <a:t>General architecture</a:t>
            </a:r>
          </a:p>
        </p:txBody>
      </p:sp>
      <p:grpSp>
        <p:nvGrpSpPr>
          <p:cNvPr id="2" name="Group 6"/>
          <p:cNvGrpSpPr>
            <a:grpSpLocks/>
          </p:cNvGrpSpPr>
          <p:nvPr/>
        </p:nvGrpSpPr>
        <p:grpSpPr bwMode="auto">
          <a:xfrm>
            <a:off x="838200" y="1447800"/>
            <a:ext cx="7858125" cy="2017713"/>
            <a:chOff x="0" y="0"/>
            <a:chExt cx="7040" cy="1808"/>
          </a:xfrm>
        </p:grpSpPr>
        <p:sp>
          <p:nvSpPr>
            <p:cNvPr id="24" name="Rectangle 3"/>
            <p:cNvSpPr>
              <a:spLocks/>
            </p:cNvSpPr>
            <p:nvPr/>
          </p:nvSpPr>
          <p:spPr bwMode="auto">
            <a:xfrm>
              <a:off x="4791" y="31"/>
              <a:ext cx="2249" cy="1777"/>
            </a:xfrm>
            <a:prstGeom prst="rect">
              <a:avLst/>
            </a:prstGeom>
            <a:solidFill>
              <a:srgbClr val="000080"/>
            </a:solidFill>
            <a:ln w="25400" cap="flat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 anchor="ctr">
              <a:prstTxWarp prst="textNoShape">
                <a:avLst/>
              </a:prstTxWarp>
            </a:bodyPr>
            <a:lstStyle/>
            <a:p>
              <a:pPr algn="ctr">
                <a:defRPr/>
              </a:pPr>
              <a:r>
                <a:rPr lang="en-US" sz="2800" dirty="0" err="1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pitchFamily="-65" charset="0"/>
                  <a:ea typeface="Gill Sans" pitchFamily="-65" charset="0"/>
                  <a:cs typeface="Gill Sans" pitchFamily="-65" charset="0"/>
                  <a:sym typeface="Gill Sans" pitchFamily="-65" charset="0"/>
                </a:rPr>
                <a:t>Smearer</a:t>
              </a:r>
              <a:r>
                <a:rPr lang="en-US" sz="28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pitchFamily="-65" charset="0"/>
                  <a:ea typeface="Gill Sans" pitchFamily="-65" charset="0"/>
                  <a:cs typeface="Gill Sans" pitchFamily="-65" charset="0"/>
                  <a:sym typeface="Gill Sans" pitchFamily="-65" charset="0"/>
                </a:rPr>
                <a:t>:</a:t>
              </a:r>
            </a:p>
            <a:p>
              <a:pPr algn="ctr">
                <a:defRPr/>
              </a:pPr>
              <a:r>
                <a:rPr lang="en-US" sz="28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pitchFamily="-65" charset="0"/>
                  <a:ea typeface="Gill Sans" pitchFamily="-65" charset="0"/>
                  <a:cs typeface="Gill Sans" pitchFamily="-65" charset="0"/>
                  <a:sym typeface="Gill Sans" pitchFamily="-65" charset="0"/>
                </a:rPr>
                <a:t>Performs fast detector smearing</a:t>
              </a:r>
            </a:p>
          </p:txBody>
        </p:sp>
        <p:sp>
          <p:nvSpPr>
            <p:cNvPr id="27" name="Rectangle 4"/>
            <p:cNvSpPr>
              <a:spLocks/>
            </p:cNvSpPr>
            <p:nvPr/>
          </p:nvSpPr>
          <p:spPr bwMode="auto">
            <a:xfrm>
              <a:off x="0" y="0"/>
              <a:ext cx="1752" cy="1777"/>
            </a:xfrm>
            <a:prstGeom prst="rect">
              <a:avLst/>
            </a:prstGeom>
            <a:solidFill>
              <a:srgbClr val="000000"/>
            </a:solidFill>
            <a:ln w="25400" cap="flat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 anchor="ctr">
              <a:prstTxWarp prst="textNoShape">
                <a:avLst/>
              </a:prstTxWarp>
            </a:bodyPr>
            <a:lstStyle/>
            <a:p>
              <a:pPr algn="ctr">
                <a:defRPr/>
              </a:pPr>
              <a:r>
                <a:rPr lang="en-US" sz="28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pitchFamily="-65" charset="0"/>
                  <a:ea typeface="Gill Sans" pitchFamily="-65" charset="0"/>
                  <a:cs typeface="Gill Sans" pitchFamily="-65" charset="0"/>
                  <a:sym typeface="Gill Sans" pitchFamily="-65" charset="0"/>
                </a:rPr>
                <a:t>MC generator output</a:t>
              </a:r>
            </a:p>
          </p:txBody>
        </p:sp>
        <p:sp>
          <p:nvSpPr>
            <p:cNvPr id="28" name="Rectangle 5"/>
            <p:cNvSpPr>
              <a:spLocks/>
            </p:cNvSpPr>
            <p:nvPr/>
          </p:nvSpPr>
          <p:spPr bwMode="auto">
            <a:xfrm>
              <a:off x="2456" y="31"/>
              <a:ext cx="2079" cy="1777"/>
            </a:xfrm>
            <a:prstGeom prst="rect">
              <a:avLst/>
            </a:prstGeom>
            <a:solidFill>
              <a:srgbClr val="800000"/>
            </a:solidFill>
            <a:ln w="25400" cap="flat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 anchor="ctr">
              <a:prstTxWarp prst="textNoShape">
                <a:avLst/>
              </a:prstTxWarp>
            </a:bodyPr>
            <a:lstStyle/>
            <a:p>
              <a:pPr algn="ctr">
                <a:defRPr/>
              </a:pPr>
              <a:r>
                <a:rPr lang="en-US" sz="28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pitchFamily="-65" charset="0"/>
                  <a:ea typeface="Gill Sans" pitchFamily="-65" charset="0"/>
                  <a:cs typeface="Gill Sans" pitchFamily="-65" charset="0"/>
                  <a:sym typeface="Gill Sans" pitchFamily="-65" charset="0"/>
                </a:rPr>
                <a:t>MC tree code:</a:t>
              </a:r>
            </a:p>
            <a:p>
              <a:pPr algn="ctr">
                <a:defRPr/>
              </a:pPr>
              <a:r>
                <a:rPr lang="en-US" sz="28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pitchFamily="-65" charset="0"/>
                  <a:ea typeface="Gill Sans" pitchFamily="-65" charset="0"/>
                  <a:cs typeface="Gill Sans" pitchFamily="-65" charset="0"/>
                  <a:sym typeface="Gill Sans" pitchFamily="-65" charset="0"/>
                </a:rPr>
                <a:t>Builds ROOT tree containing events</a:t>
              </a:r>
            </a:p>
          </p:txBody>
        </p:sp>
      </p:grpSp>
      <p:sp>
        <p:nvSpPr>
          <p:cNvPr id="29" name="Rectangle 7"/>
          <p:cNvSpPr>
            <a:spLocks/>
          </p:cNvSpPr>
          <p:nvPr/>
        </p:nvSpPr>
        <p:spPr bwMode="auto">
          <a:xfrm>
            <a:off x="3352800" y="914400"/>
            <a:ext cx="5562600" cy="2938463"/>
          </a:xfrm>
          <a:prstGeom prst="rect">
            <a:avLst/>
          </a:prstGeom>
          <a:noFill/>
          <a:ln w="25400" cap="flat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>
              <a:defRPr/>
            </a:pPr>
            <a:r>
              <a:rPr lang="en-US" sz="2800" b="1" dirty="0">
                <a:solidFill>
                  <a:srgbClr val="800000"/>
                </a:solidFill>
                <a:latin typeface="Gill Sans" pitchFamily="-65" charset="0"/>
                <a:ea typeface="Gill Sans" pitchFamily="-65" charset="0"/>
                <a:cs typeface="Gill Sans" pitchFamily="-65" charset="0"/>
                <a:sym typeface="Gill Sans" pitchFamily="-65" charset="0"/>
              </a:rPr>
              <a:t>                    </a:t>
            </a:r>
            <a:r>
              <a:rPr lang="en-US" sz="2800" b="1" dirty="0" err="1">
                <a:solidFill>
                  <a:srgbClr val="800000"/>
                </a:solidFill>
                <a:latin typeface="Gill Sans" pitchFamily="-65" charset="0"/>
                <a:ea typeface="Gill Sans" pitchFamily="-65" charset="0"/>
                <a:cs typeface="Gill Sans" pitchFamily="-65" charset="0"/>
                <a:sym typeface="Gill Sans" pitchFamily="-65" charset="0"/>
              </a:rPr>
              <a:t>eic</a:t>
            </a:r>
            <a:r>
              <a:rPr lang="en-US" sz="2800" b="1" dirty="0">
                <a:solidFill>
                  <a:schemeClr val="tx1"/>
                </a:solidFill>
                <a:latin typeface="Gill Sans" pitchFamily="-65" charset="0"/>
                <a:ea typeface="Gill Sans" pitchFamily="-65" charset="0"/>
                <a:cs typeface="Gill Sans" pitchFamily="-65" charset="0"/>
                <a:sym typeface="Gill Sans" pitchFamily="-65" charset="0"/>
              </a:rPr>
              <a:t>-</a:t>
            </a:r>
            <a:r>
              <a:rPr lang="en-US" sz="2800" b="1" dirty="0">
                <a:solidFill>
                  <a:srgbClr val="000080"/>
                </a:solidFill>
                <a:latin typeface="Gill Sans" pitchFamily="-65" charset="0"/>
                <a:ea typeface="Gill Sans" pitchFamily="-65" charset="0"/>
                <a:cs typeface="Gill Sans" pitchFamily="-65" charset="0"/>
                <a:sym typeface="Gill Sans" pitchFamily="-65" charset="0"/>
              </a:rPr>
              <a:t>smear</a:t>
            </a:r>
            <a:endParaRPr lang="en-US" sz="2800" b="1" dirty="0">
              <a:solidFill>
                <a:schemeClr val="tx1"/>
              </a:solidFill>
              <a:latin typeface="Gill Sans" pitchFamily="-65" charset="0"/>
              <a:ea typeface="Gill Sans" pitchFamily="-65" charset="0"/>
              <a:cs typeface="Gill Sans" pitchFamily="-65" charset="0"/>
              <a:sym typeface="Gill Sans" pitchFamily="-65" charset="0"/>
            </a:endParaRPr>
          </a:p>
          <a:p>
            <a:pPr>
              <a:defRPr/>
            </a:pPr>
            <a:endParaRPr lang="en-US" sz="2800" dirty="0">
              <a:solidFill>
                <a:srgbClr val="FFFFFF"/>
              </a:solidFill>
              <a:effectLst>
                <a:outerShdw blurRad="38100" dist="38100" dir="2700000" algn="tl">
                  <a:srgbClr val="DDDDDD"/>
                </a:outerShdw>
              </a:effectLst>
              <a:latin typeface="Gill Sans" pitchFamily="-65" charset="0"/>
              <a:ea typeface="Gill Sans" pitchFamily="-65" charset="0"/>
              <a:cs typeface="Gill Sans" pitchFamily="-65" charset="0"/>
              <a:sym typeface="Gill Sans" pitchFamily="-65" charset="0"/>
            </a:endParaRPr>
          </a:p>
        </p:txBody>
      </p:sp>
      <p:sp>
        <p:nvSpPr>
          <p:cNvPr id="79879" name="Rectangle 1"/>
          <p:cNvSpPr>
            <a:spLocks/>
          </p:cNvSpPr>
          <p:nvPr/>
        </p:nvSpPr>
        <p:spPr bwMode="auto">
          <a:xfrm>
            <a:off x="2362200" y="4648200"/>
            <a:ext cx="6586538" cy="1582738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lIns="0" tIns="0" rIns="0" bIns="0" anchor="ctr">
            <a:prstTxWarp prst="textNoShape">
              <a:avLst/>
            </a:prstTxWarp>
            <a:spAutoFit/>
          </a:bodyPr>
          <a:lstStyle/>
          <a:p>
            <a:pPr marL="623888" indent="-401638">
              <a:spcBef>
                <a:spcPts val="1688"/>
              </a:spcBef>
              <a:buSzPct val="150000"/>
              <a:buFont typeface="Helvetica" pitchFamily="-84" charset="0"/>
              <a:buChar char="•"/>
            </a:pPr>
            <a:r>
              <a:rPr lang="en-US" b="1" dirty="0">
                <a:solidFill>
                  <a:schemeClr val="tx1"/>
                </a:solidFill>
                <a:ea typeface="Helvetica" pitchFamily="-84" charset="0"/>
                <a:cs typeface="Helvetica" pitchFamily="-84" charset="0"/>
              </a:rPr>
              <a:t>C++</a:t>
            </a:r>
            <a:r>
              <a:rPr lang="en-US" dirty="0">
                <a:solidFill>
                  <a:schemeClr val="tx1"/>
                </a:solidFill>
                <a:ea typeface="Helvetica" pitchFamily="-84" charset="0"/>
                <a:cs typeface="Helvetica" pitchFamily="-84" charset="0"/>
              </a:rPr>
              <a:t> code running in </a:t>
            </a:r>
            <a:r>
              <a:rPr lang="en-US" b="1" dirty="0">
                <a:solidFill>
                  <a:schemeClr val="tx1"/>
                </a:solidFill>
                <a:ea typeface="Helvetica" pitchFamily="-84" charset="0"/>
                <a:cs typeface="Helvetica" pitchFamily="-84" charset="0"/>
              </a:rPr>
              <a:t>ROOT</a:t>
            </a:r>
          </a:p>
          <a:p>
            <a:pPr marL="623888" indent="-401638">
              <a:spcBef>
                <a:spcPts val="1688"/>
              </a:spcBef>
              <a:buSzPct val="150000"/>
              <a:buFont typeface="Helvetica" pitchFamily="-84" charset="0"/>
              <a:buChar char="•"/>
            </a:pPr>
            <a:r>
              <a:rPr lang="en-US" dirty="0">
                <a:solidFill>
                  <a:schemeClr val="tx1"/>
                </a:solidFill>
                <a:ea typeface="Helvetica" pitchFamily="-84" charset="0"/>
                <a:cs typeface="Helvetica" pitchFamily="-84" charset="0"/>
              </a:rPr>
              <a:t>Builds with </a:t>
            </a:r>
            <a:r>
              <a:rPr lang="en-US" b="1" dirty="0">
                <a:solidFill>
                  <a:schemeClr val="tx1"/>
                </a:solidFill>
                <a:ea typeface="Helvetica" pitchFamily="-84" charset="0"/>
                <a:cs typeface="Helvetica" pitchFamily="-84" charset="0"/>
              </a:rPr>
              <a:t>configure/Make</a:t>
            </a:r>
            <a:endParaRPr lang="en-US" dirty="0">
              <a:solidFill>
                <a:schemeClr val="tx1"/>
              </a:solidFill>
              <a:ea typeface="Helvetica" pitchFamily="-84" charset="0"/>
              <a:cs typeface="Helvetica" pitchFamily="-84" charset="0"/>
            </a:endParaRPr>
          </a:p>
          <a:p>
            <a:pPr marL="623888" indent="-401638">
              <a:spcBef>
                <a:spcPts val="1688"/>
              </a:spcBef>
              <a:buSzPct val="150000"/>
              <a:buFont typeface="Helvetica" pitchFamily="-84" charset="0"/>
              <a:buChar char="•"/>
            </a:pPr>
            <a:r>
              <a:rPr lang="en-US" dirty="0">
                <a:solidFill>
                  <a:schemeClr val="tx1"/>
                </a:solidFill>
                <a:ea typeface="Helvetica" pitchFamily="-84" charset="0"/>
                <a:cs typeface="Helvetica" pitchFamily="-84" charset="0"/>
              </a:rPr>
              <a:t>Single </a:t>
            </a:r>
            <a:r>
              <a:rPr lang="en-US" b="1" dirty="0" err="1">
                <a:solidFill>
                  <a:schemeClr val="tx1"/>
                </a:solidFill>
                <a:latin typeface="Courier" pitchFamily="-84" charset="0"/>
                <a:ea typeface="Courier" pitchFamily="-84" charset="0"/>
                <a:cs typeface="Courier" pitchFamily="-84" charset="0"/>
                <a:sym typeface="Courier" pitchFamily="-84" charset="0"/>
              </a:rPr>
              <a:t>libeicsmear.so</a:t>
            </a:r>
            <a:r>
              <a:rPr lang="en-US" dirty="0">
                <a:solidFill>
                  <a:schemeClr val="tx1"/>
                </a:solidFill>
                <a:ea typeface="Helvetica" pitchFamily="-84" charset="0"/>
                <a:cs typeface="Helvetica" pitchFamily="-84" charset="0"/>
              </a:rPr>
              <a:t> to load in ROOT</a:t>
            </a:r>
          </a:p>
        </p:txBody>
      </p:sp>
      <p:sp>
        <p:nvSpPr>
          <p:cNvPr id="79880" name="Line 9"/>
          <p:cNvSpPr>
            <a:spLocks noChangeShapeType="1"/>
          </p:cNvSpPr>
          <p:nvPr/>
        </p:nvSpPr>
        <p:spPr bwMode="auto">
          <a:xfrm rot="10800000">
            <a:off x="6553200" y="3886200"/>
            <a:ext cx="0" cy="730250"/>
          </a:xfrm>
          <a:prstGeom prst="line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9881" name="Line 8"/>
          <p:cNvSpPr>
            <a:spLocks noChangeShapeType="1"/>
          </p:cNvSpPr>
          <p:nvPr/>
        </p:nvSpPr>
        <p:spPr bwMode="auto">
          <a:xfrm rot="10800000">
            <a:off x="2743200" y="2514600"/>
            <a:ext cx="608013" cy="0"/>
          </a:xfrm>
          <a:prstGeom prst="line">
            <a:avLst/>
          </a:prstGeom>
          <a:noFill/>
          <a:ln w="38100">
            <a:solidFill>
              <a:schemeClr val="tx1"/>
            </a:solidFill>
            <a:miter lim="800000"/>
            <a:headEnd type="stealth" w="med" len="med"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3" name="Group 8"/>
          <p:cNvGrpSpPr>
            <a:grpSpLocks/>
          </p:cNvGrpSpPr>
          <p:nvPr/>
        </p:nvGrpSpPr>
        <p:grpSpPr bwMode="auto">
          <a:xfrm>
            <a:off x="0" y="3276600"/>
            <a:ext cx="4114800" cy="2068513"/>
            <a:chOff x="-107" y="0"/>
            <a:chExt cx="5771" cy="3120"/>
          </a:xfrm>
        </p:grpSpPr>
        <p:sp>
          <p:nvSpPr>
            <p:cNvPr id="34" name="AutoShape 1"/>
            <p:cNvSpPr>
              <a:spLocks/>
            </p:cNvSpPr>
            <p:nvPr/>
          </p:nvSpPr>
          <p:spPr bwMode="auto">
            <a:xfrm>
              <a:off x="3471" y="2033"/>
              <a:ext cx="2193" cy="984"/>
            </a:xfrm>
            <a:prstGeom prst="wedgeEllipseCallout">
              <a:avLst>
                <a:gd name="adj1" fmla="val -23431"/>
                <a:gd name="adj2" fmla="val -244579"/>
              </a:avLst>
            </a:prstGeom>
            <a:solidFill>
              <a:srgbClr val="CC66FF"/>
            </a:solidFill>
            <a:ln w="25400" cap="flat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 anchor="ctr">
              <a:prstTxWarp prst="textNoShape">
                <a:avLst/>
              </a:prstTxWarp>
            </a:bodyPr>
            <a:lstStyle/>
            <a:p>
              <a:pPr>
                <a:defRPr/>
              </a:pPr>
              <a:r>
                <a:rPr lang="en-US" sz="2000" dirty="0" err="1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pitchFamily="-65" charset="0"/>
                  <a:ea typeface="Gill Sans" pitchFamily="-65" charset="0"/>
                  <a:cs typeface="Gill Sans" pitchFamily="-65" charset="0"/>
                  <a:sym typeface="Gill Sans" pitchFamily="-65" charset="0"/>
                </a:rPr>
                <a:t>gmc_trans</a:t>
              </a:r>
              <a:endParaRPr lang="en-US" sz="2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pitchFamily="-65" charset="0"/>
                <a:ea typeface="Gill Sans" pitchFamily="-65" charset="0"/>
                <a:cs typeface="Gill Sans" pitchFamily="-65" charset="0"/>
                <a:sym typeface="Gill Sans" pitchFamily="-65" charset="0"/>
              </a:endParaRPr>
            </a:p>
          </p:txBody>
        </p:sp>
        <p:sp>
          <p:nvSpPr>
            <p:cNvPr id="35" name="AutoShape 2"/>
            <p:cNvSpPr>
              <a:spLocks/>
            </p:cNvSpPr>
            <p:nvPr/>
          </p:nvSpPr>
          <p:spPr bwMode="auto">
            <a:xfrm>
              <a:off x="1872" y="2071"/>
              <a:ext cx="1512" cy="984"/>
            </a:xfrm>
            <a:prstGeom prst="wedgeEllipseCallout">
              <a:avLst>
                <a:gd name="adj1" fmla="val 87917"/>
                <a:gd name="adj2" fmla="val -250815"/>
              </a:avLst>
            </a:prstGeom>
            <a:solidFill>
              <a:srgbClr val="000080"/>
            </a:solidFill>
            <a:ln w="25400" cap="flat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 anchor="ctr">
              <a:prstTxWarp prst="textNoShape">
                <a:avLst/>
              </a:prstTxWarp>
            </a:bodyPr>
            <a:lstStyle/>
            <a:p>
              <a:pPr>
                <a:defRPr/>
              </a:pPr>
              <a:r>
                <a:rPr lang="en-US" sz="2000" dirty="0" err="1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pitchFamily="-65" charset="0"/>
                  <a:ea typeface="Gill Sans" pitchFamily="-65" charset="0"/>
                  <a:cs typeface="Gill Sans" pitchFamily="-65" charset="0"/>
                  <a:sym typeface="Gill Sans" pitchFamily="-65" charset="0"/>
                </a:rPr>
                <a:t>Milou</a:t>
              </a:r>
              <a:endParaRPr lang="en-US" sz="2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pitchFamily="-65" charset="0"/>
                <a:ea typeface="Gill Sans" pitchFamily="-65" charset="0"/>
                <a:cs typeface="Gill Sans" pitchFamily="-65" charset="0"/>
                <a:sym typeface="Gill Sans" pitchFamily="-65" charset="0"/>
              </a:endParaRPr>
            </a:p>
          </p:txBody>
        </p:sp>
        <p:sp>
          <p:nvSpPr>
            <p:cNvPr id="36" name="AutoShape 3"/>
            <p:cNvSpPr>
              <a:spLocks/>
            </p:cNvSpPr>
            <p:nvPr/>
          </p:nvSpPr>
          <p:spPr bwMode="auto">
            <a:xfrm>
              <a:off x="56" y="2136"/>
              <a:ext cx="1512" cy="984"/>
            </a:xfrm>
            <a:prstGeom prst="wedgeEllipseCallout">
              <a:avLst>
                <a:gd name="adj1" fmla="val 205907"/>
                <a:gd name="adj2" fmla="val -259486"/>
              </a:avLst>
            </a:prstGeom>
            <a:solidFill>
              <a:srgbClr val="0000FF"/>
            </a:solidFill>
            <a:ln w="25400" cap="flat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 anchor="ctr">
              <a:prstTxWarp prst="textNoShape">
                <a:avLst/>
              </a:prstTxWarp>
            </a:bodyPr>
            <a:lstStyle/>
            <a:p>
              <a:pPr>
                <a:defRPr/>
              </a:pPr>
              <a:r>
                <a:rPr lang="en-US" sz="2000" dirty="0" err="1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pitchFamily="-65" charset="0"/>
                  <a:ea typeface="Gill Sans" pitchFamily="-65" charset="0"/>
                  <a:cs typeface="Gill Sans" pitchFamily="-65" charset="0"/>
                  <a:sym typeface="Gill Sans" pitchFamily="-65" charset="0"/>
                </a:rPr>
                <a:t>Rapgap</a:t>
              </a:r>
              <a:endParaRPr lang="en-US" sz="2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pitchFamily="-65" charset="0"/>
                <a:ea typeface="Gill Sans" pitchFamily="-65" charset="0"/>
                <a:cs typeface="Gill Sans" pitchFamily="-65" charset="0"/>
                <a:sym typeface="Gill Sans" pitchFamily="-65" charset="0"/>
              </a:endParaRPr>
            </a:p>
          </p:txBody>
        </p:sp>
        <p:sp>
          <p:nvSpPr>
            <p:cNvPr id="79886" name="AutoShape 4"/>
            <p:cNvSpPr>
              <a:spLocks/>
            </p:cNvSpPr>
            <p:nvPr/>
          </p:nvSpPr>
          <p:spPr bwMode="auto">
            <a:xfrm>
              <a:off x="744" y="1160"/>
              <a:ext cx="1512" cy="984"/>
            </a:xfrm>
            <a:prstGeom prst="wedgeEllipseCallout">
              <a:avLst>
                <a:gd name="adj1" fmla="val 156880"/>
                <a:gd name="adj2" fmla="val -162468"/>
              </a:avLst>
            </a:prstGeom>
            <a:solidFill>
              <a:srgbClr val="00FF00"/>
            </a:solidFill>
            <a:ln w="25400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0" tIns="0" rIns="0" bIns="0" anchor="ctr">
              <a:prstTxWarp prst="textNoShape">
                <a:avLst/>
              </a:prstTxWarp>
            </a:bodyPr>
            <a:lstStyle/>
            <a:p>
              <a:r>
                <a:rPr lang="en-US" sz="2000">
                  <a:solidFill>
                    <a:schemeClr val="tx1"/>
                  </a:solidFill>
                  <a:latin typeface="Gill Sans" pitchFamily="-84" charset="0"/>
                  <a:ea typeface="Gill Sans" pitchFamily="-84" charset="0"/>
                  <a:cs typeface="Gill Sans" pitchFamily="-84" charset="0"/>
                  <a:sym typeface="Gill Sans" pitchFamily="-84" charset="0"/>
                </a:rPr>
                <a:t>PEPSI</a:t>
              </a:r>
            </a:p>
          </p:txBody>
        </p:sp>
        <p:sp>
          <p:nvSpPr>
            <p:cNvPr id="79887" name="AutoShape 5"/>
            <p:cNvSpPr>
              <a:spLocks/>
            </p:cNvSpPr>
            <p:nvPr/>
          </p:nvSpPr>
          <p:spPr bwMode="auto">
            <a:xfrm>
              <a:off x="2608" y="1016"/>
              <a:ext cx="1773" cy="984"/>
            </a:xfrm>
            <a:prstGeom prst="wedgeEllipseCallout">
              <a:avLst>
                <a:gd name="adj1" fmla="val 42065"/>
                <a:gd name="adj2" fmla="val -140245"/>
              </a:avLst>
            </a:prstGeom>
            <a:solidFill>
              <a:srgbClr val="FFFF00"/>
            </a:solidFill>
            <a:ln w="25400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0" tIns="0" rIns="0" bIns="0" anchor="ctr">
              <a:prstTxWarp prst="textNoShape">
                <a:avLst/>
              </a:prstTxWarp>
            </a:bodyPr>
            <a:lstStyle/>
            <a:p>
              <a:r>
                <a:rPr lang="en-US" sz="2000">
                  <a:solidFill>
                    <a:schemeClr val="tx1"/>
                  </a:solidFill>
                  <a:latin typeface="Gill Sans" pitchFamily="-84" charset="0"/>
                  <a:ea typeface="Gill Sans" pitchFamily="-84" charset="0"/>
                  <a:cs typeface="Gill Sans" pitchFamily="-84" charset="0"/>
                  <a:sym typeface="Gill Sans" pitchFamily="-84" charset="0"/>
                </a:rPr>
                <a:t>DPMjet</a:t>
              </a:r>
            </a:p>
          </p:txBody>
        </p:sp>
        <p:sp>
          <p:nvSpPr>
            <p:cNvPr id="39" name="AutoShape 6"/>
            <p:cNvSpPr>
              <a:spLocks/>
            </p:cNvSpPr>
            <p:nvPr/>
          </p:nvSpPr>
          <p:spPr bwMode="auto">
            <a:xfrm>
              <a:off x="-107" y="115"/>
              <a:ext cx="1817" cy="984"/>
            </a:xfrm>
            <a:prstGeom prst="wedgeEllipseCallout">
              <a:avLst>
                <a:gd name="adj1" fmla="val 202556"/>
                <a:gd name="adj2" fmla="val -75204"/>
              </a:avLst>
            </a:prstGeom>
            <a:solidFill>
              <a:srgbClr val="FF8000"/>
            </a:solidFill>
            <a:ln w="25400" cap="flat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 anchor="ctr">
              <a:prstTxWarp prst="textNoShape">
                <a:avLst/>
              </a:prstTxWarp>
            </a:bodyPr>
            <a:lstStyle/>
            <a:p>
              <a:pPr>
                <a:defRPr/>
              </a:pPr>
              <a:r>
                <a:rPr lang="en-US" sz="2000" dirty="0" err="1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pitchFamily="-65" charset="0"/>
                  <a:ea typeface="Gill Sans" pitchFamily="-65" charset="0"/>
                  <a:cs typeface="Gill Sans" pitchFamily="-65" charset="0"/>
                  <a:sym typeface="Gill Sans" pitchFamily="-65" charset="0"/>
                </a:rPr>
                <a:t>Djangoh</a:t>
              </a:r>
              <a:endParaRPr lang="en-US" sz="2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pitchFamily="-65" charset="0"/>
                <a:ea typeface="Gill Sans" pitchFamily="-65" charset="0"/>
                <a:cs typeface="Gill Sans" pitchFamily="-65" charset="0"/>
                <a:sym typeface="Gill Sans" pitchFamily="-65" charset="0"/>
              </a:endParaRPr>
            </a:p>
          </p:txBody>
        </p:sp>
        <p:sp>
          <p:nvSpPr>
            <p:cNvPr id="40" name="AutoShape 7"/>
            <p:cNvSpPr>
              <a:spLocks/>
            </p:cNvSpPr>
            <p:nvPr/>
          </p:nvSpPr>
          <p:spPr bwMode="auto">
            <a:xfrm>
              <a:off x="1601" y="0"/>
              <a:ext cx="1819" cy="984"/>
            </a:xfrm>
            <a:prstGeom prst="wedgeEllipseCallout">
              <a:avLst>
                <a:gd name="adj1" fmla="val 92681"/>
                <a:gd name="adj2" fmla="val -52167"/>
              </a:avLst>
            </a:prstGeom>
            <a:solidFill>
              <a:srgbClr val="FF0000"/>
            </a:solidFill>
            <a:ln w="25400" cap="flat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 anchor="ctr">
              <a:prstTxWarp prst="textNoShape">
                <a:avLst/>
              </a:prstTxWarp>
            </a:bodyPr>
            <a:lstStyle/>
            <a:p>
              <a:pPr>
                <a:defRPr/>
              </a:pPr>
              <a:r>
                <a:rPr lang="en-US" sz="20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pitchFamily="-65" charset="0"/>
                  <a:ea typeface="Gill Sans" pitchFamily="-65" charset="0"/>
                  <a:cs typeface="Gill Sans" pitchFamily="-65" charset="0"/>
                  <a:sym typeface="Gill Sans" pitchFamily="-65" charset="0"/>
                </a:rPr>
                <a:t>PYTHIA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ahoma" pitchFamily="-84" charset="0"/>
              </a:rPr>
              <a:t>Sep,3 2013</a:t>
            </a:r>
            <a:endParaRPr lang="ru-RU">
              <a:latin typeface="Tahoma" pitchFamily="-84" charset="0"/>
            </a:endParaRPr>
          </a:p>
        </p:txBody>
      </p:sp>
      <p:sp>
        <p:nvSpPr>
          <p:cNvPr id="80899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ahoma" pitchFamily="-84" charset="0"/>
              </a:rPr>
              <a:t>A.Kiselev</a:t>
            </a:r>
            <a:endParaRPr lang="ru-RU">
              <a:latin typeface="Tahoma" pitchFamily="-84" charset="0"/>
            </a:endParaRPr>
          </a:p>
        </p:txBody>
      </p:sp>
      <p:sp>
        <p:nvSpPr>
          <p:cNvPr id="80900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0"/>
            <a:ext cx="7793038" cy="762000"/>
          </a:xfrm>
        </p:spPr>
        <p:txBody>
          <a:bodyPr>
            <a:noAutofit/>
          </a:bodyPr>
          <a:lstStyle/>
          <a:p>
            <a:pPr eaLnBrk="1" hangingPunct="1"/>
            <a:r>
              <a:rPr lang="en-US" sz="4800" b="0" dirty="0" smtClean="0">
                <a:latin typeface="Arial Narrow"/>
                <a:ea typeface="ＭＳ Ｐゴシック" pitchFamily="-84" charset="-128"/>
                <a:cs typeface="Arial Narrow"/>
              </a:rPr>
              <a:t>Functionality built in</a:t>
            </a:r>
          </a:p>
        </p:txBody>
      </p:sp>
      <p:sp>
        <p:nvSpPr>
          <p:cNvPr id="80901" name="AutoShape 4"/>
          <p:cNvSpPr>
            <a:spLocks/>
          </p:cNvSpPr>
          <p:nvPr/>
        </p:nvSpPr>
        <p:spPr bwMode="auto">
          <a:xfrm>
            <a:off x="3276600" y="2590800"/>
            <a:ext cx="2678113" cy="1608138"/>
          </a:xfrm>
          <a:prstGeom prst="roundRect">
            <a:avLst>
              <a:gd name="adj" fmla="val 8333"/>
            </a:avLst>
          </a:prstGeom>
          <a:solidFill>
            <a:srgbClr val="0000FF"/>
          </a:solidFill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 algn="ctr"/>
            <a:r>
              <a:rPr lang="en-US" sz="2800">
                <a:solidFill>
                  <a:srgbClr val="FFFFFF"/>
                </a:solidFill>
                <a:latin typeface="Gill Sans" pitchFamily="-84" charset="0"/>
                <a:ea typeface="Lucida Grande" pitchFamily="-84" charset="0"/>
                <a:cs typeface="Lucida Grande" pitchFamily="-84" charset="0"/>
                <a:sym typeface="Gill Sans" pitchFamily="-84" charset="0"/>
              </a:rPr>
              <a:t>Function defining σ(X) =</a:t>
            </a:r>
          </a:p>
          <a:p>
            <a:pPr algn="ctr"/>
            <a:r>
              <a:rPr lang="en-US" sz="2800">
                <a:solidFill>
                  <a:srgbClr val="FFFFFF"/>
                </a:solidFill>
                <a:latin typeface="Gill Sans" pitchFamily="-84" charset="0"/>
                <a:ea typeface="Lucida Grande" pitchFamily="-84" charset="0"/>
                <a:cs typeface="Lucida Grande" pitchFamily="-84" charset="0"/>
                <a:sym typeface="Gill Sans" pitchFamily="-84" charset="0"/>
              </a:rPr>
              <a:t>f([E, p, θ, φ])</a:t>
            </a:r>
          </a:p>
        </p:txBody>
      </p:sp>
      <p:sp>
        <p:nvSpPr>
          <p:cNvPr id="80902" name="AutoShape 3"/>
          <p:cNvSpPr>
            <a:spLocks/>
          </p:cNvSpPr>
          <p:nvPr/>
        </p:nvSpPr>
        <p:spPr bwMode="auto">
          <a:xfrm>
            <a:off x="152400" y="2590800"/>
            <a:ext cx="2678113" cy="1608138"/>
          </a:xfrm>
          <a:prstGeom prst="roundRect">
            <a:avLst>
              <a:gd name="adj" fmla="val 8333"/>
            </a:avLst>
          </a:prstGeom>
          <a:solidFill>
            <a:srgbClr val="FF0000"/>
          </a:solidFill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 algn="ctr"/>
            <a:r>
              <a:rPr lang="en-US" sz="2800" dirty="0">
                <a:solidFill>
                  <a:srgbClr val="FFFFFF"/>
                </a:solidFill>
                <a:latin typeface="Gill Sans" pitchFamily="-84" charset="0"/>
                <a:ea typeface="Gill Sans" pitchFamily="-84" charset="0"/>
                <a:cs typeface="Gill Sans" pitchFamily="-84" charset="0"/>
                <a:sym typeface="Gill Sans" pitchFamily="-84" charset="0"/>
              </a:rPr>
              <a:t>(single) quantity, X,  to smear:</a:t>
            </a:r>
          </a:p>
          <a:p>
            <a:pPr algn="ctr"/>
            <a:r>
              <a:rPr lang="en-US" sz="2800" dirty="0">
                <a:solidFill>
                  <a:srgbClr val="FFFFFF"/>
                </a:solidFill>
                <a:latin typeface="Gill Sans" pitchFamily="-84" charset="0"/>
                <a:ea typeface="Gill Sans" pitchFamily="-84" charset="0"/>
                <a:cs typeface="Gill Sans" pitchFamily="-84" charset="0"/>
                <a:sym typeface="Gill Sans" pitchFamily="-84" charset="0"/>
              </a:rPr>
              <a:t>E, p, </a:t>
            </a:r>
            <a:r>
              <a:rPr lang="en-US" sz="2800" dirty="0" err="1">
                <a:solidFill>
                  <a:srgbClr val="FFFFFF"/>
                </a:solidFill>
                <a:latin typeface="Gill Sans" pitchFamily="-84" charset="0"/>
                <a:ea typeface="Gill Sans" pitchFamily="-84" charset="0"/>
                <a:cs typeface="Gill Sans" pitchFamily="-84" charset="0"/>
                <a:sym typeface="Gill Sans" pitchFamily="-84" charset="0"/>
              </a:rPr>
              <a:t>θ</a:t>
            </a:r>
            <a:r>
              <a:rPr lang="en-US" sz="2800" dirty="0">
                <a:solidFill>
                  <a:srgbClr val="FFFFFF"/>
                </a:solidFill>
                <a:latin typeface="Gill Sans" pitchFamily="-84" charset="0"/>
                <a:ea typeface="Gill Sans" pitchFamily="-84" charset="0"/>
                <a:cs typeface="Gill Sans" pitchFamily="-84" charset="0"/>
                <a:sym typeface="Gill Sans" pitchFamily="-84" charset="0"/>
              </a:rPr>
              <a:t>, </a:t>
            </a:r>
            <a:r>
              <a:rPr lang="en-US" sz="2800" dirty="0" err="1">
                <a:solidFill>
                  <a:srgbClr val="FFFFFF"/>
                </a:solidFill>
                <a:latin typeface="Gill Sans" pitchFamily="-84" charset="0"/>
                <a:ea typeface="Gill Sans" pitchFamily="-84" charset="0"/>
                <a:cs typeface="Gill Sans" pitchFamily="-84" charset="0"/>
                <a:sym typeface="Gill Sans" pitchFamily="-84" charset="0"/>
              </a:rPr>
              <a:t>φ</a:t>
            </a:r>
            <a:endParaRPr lang="en-US" sz="2800" dirty="0">
              <a:solidFill>
                <a:srgbClr val="FFFFFF"/>
              </a:solidFill>
              <a:latin typeface="Gill Sans" pitchFamily="-84" charset="0"/>
              <a:ea typeface="Gill Sans" pitchFamily="-84" charset="0"/>
              <a:cs typeface="Gill Sans" pitchFamily="-84" charset="0"/>
              <a:sym typeface="Gill Sans" pitchFamily="-84" charset="0"/>
            </a:endParaRPr>
          </a:p>
        </p:txBody>
      </p:sp>
      <p:sp>
        <p:nvSpPr>
          <p:cNvPr id="80903" name="Rectangle 15"/>
          <p:cNvSpPr>
            <a:spLocks/>
          </p:cNvSpPr>
          <p:nvPr/>
        </p:nvSpPr>
        <p:spPr bwMode="auto">
          <a:xfrm>
            <a:off x="2971800" y="3200400"/>
            <a:ext cx="223838" cy="36988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0" tIns="0" rIns="0" bIns="0" anchor="ctr">
            <a:prstTxWarp prst="textNoShape">
              <a:avLst/>
            </a:prstTxWarp>
            <a:spAutoFit/>
          </a:bodyPr>
          <a:lstStyle/>
          <a:p>
            <a:r>
              <a:rPr lang="en-US">
                <a:solidFill>
                  <a:schemeClr val="tx1"/>
                </a:solidFill>
                <a:ea typeface="Helvetica" pitchFamily="-84" charset="0"/>
                <a:cs typeface="Helvetica" pitchFamily="-84" charset="0"/>
              </a:rPr>
              <a:t>+</a:t>
            </a:r>
          </a:p>
        </p:txBody>
      </p:sp>
      <p:sp>
        <p:nvSpPr>
          <p:cNvPr id="80904" name="Rectangle 13"/>
          <p:cNvSpPr>
            <a:spLocks/>
          </p:cNvSpPr>
          <p:nvPr/>
        </p:nvSpPr>
        <p:spPr bwMode="auto">
          <a:xfrm>
            <a:off x="6019800" y="3200400"/>
            <a:ext cx="223838" cy="36988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0" tIns="0" rIns="0" bIns="0" anchor="ctr">
            <a:prstTxWarp prst="textNoShape">
              <a:avLst/>
            </a:prstTxWarp>
            <a:spAutoFit/>
          </a:bodyPr>
          <a:lstStyle/>
          <a:p>
            <a:r>
              <a:rPr lang="en-US">
                <a:solidFill>
                  <a:schemeClr val="tx1"/>
                </a:solidFill>
                <a:ea typeface="Helvetica" pitchFamily="-84" charset="0"/>
                <a:cs typeface="Helvetica" pitchFamily="-84" charset="0"/>
              </a:rPr>
              <a:t>+</a:t>
            </a:r>
          </a:p>
        </p:txBody>
      </p:sp>
      <p:sp>
        <p:nvSpPr>
          <p:cNvPr id="80905" name="AutoShape 11"/>
          <p:cNvSpPr>
            <a:spLocks/>
          </p:cNvSpPr>
          <p:nvPr/>
        </p:nvSpPr>
        <p:spPr bwMode="auto">
          <a:xfrm>
            <a:off x="6324600" y="2590800"/>
            <a:ext cx="2678113" cy="1608138"/>
          </a:xfrm>
          <a:prstGeom prst="roundRect">
            <a:avLst>
              <a:gd name="adj" fmla="val 8333"/>
            </a:avLst>
          </a:prstGeom>
          <a:solidFill>
            <a:srgbClr val="008000"/>
          </a:solidFill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 algn="ctr"/>
            <a:r>
              <a:rPr lang="en-US" sz="2800">
                <a:solidFill>
                  <a:srgbClr val="FFFFFF"/>
                </a:solidFill>
                <a:latin typeface="Gill Sans" pitchFamily="-84" charset="0"/>
                <a:ea typeface="Gill Sans" pitchFamily="-84" charset="0"/>
                <a:cs typeface="Gill Sans" pitchFamily="-84" charset="0"/>
                <a:sym typeface="Gill Sans" pitchFamily="-84" charset="0"/>
              </a:rPr>
              <a:t>Acceptance</a:t>
            </a:r>
          </a:p>
          <a:p>
            <a:pPr algn="ctr"/>
            <a:r>
              <a:rPr lang="en-US" sz="2800">
                <a:solidFill>
                  <a:srgbClr val="FFFFFF"/>
                </a:solidFill>
                <a:latin typeface="Gill Sans" pitchFamily="-84" charset="0"/>
                <a:ea typeface="Gill Sans" pitchFamily="-84" charset="0"/>
                <a:cs typeface="Gill Sans" pitchFamily="-84" charset="0"/>
                <a:sym typeface="Gill Sans" pitchFamily="-84" charset="0"/>
              </a:rPr>
              <a:t>for X in</a:t>
            </a:r>
          </a:p>
          <a:p>
            <a:pPr algn="ctr"/>
            <a:r>
              <a:rPr lang="en-US" sz="2800">
                <a:solidFill>
                  <a:srgbClr val="FFFFFF"/>
                </a:solidFill>
                <a:latin typeface="Gill Sans" pitchFamily="-84" charset="0"/>
                <a:ea typeface="Gill Sans" pitchFamily="-84" charset="0"/>
                <a:cs typeface="Gill Sans" pitchFamily="-84" charset="0"/>
                <a:sym typeface="Gill Sans" pitchFamily="-84" charset="0"/>
              </a:rPr>
              <a:t>E, p, θ, φ, pT, pZ</a:t>
            </a:r>
          </a:p>
        </p:txBody>
      </p:sp>
      <p:sp>
        <p:nvSpPr>
          <p:cNvPr id="12" name="Rectangle 3"/>
          <p:cNvSpPr txBox="1">
            <a:spLocks noChangeArrowheads="1"/>
          </p:cNvSpPr>
          <p:nvPr/>
        </p:nvSpPr>
        <p:spPr bwMode="auto">
          <a:xfrm>
            <a:off x="533400" y="1295400"/>
            <a:ext cx="71628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1" charset="2"/>
              <a:buChar char="n"/>
              <a:defRPr/>
            </a:pPr>
            <a:r>
              <a:rPr lang="en-US" sz="2000" kern="0" dirty="0">
                <a:solidFill>
                  <a:srgbClr val="1F497D"/>
                </a:solidFill>
                <a:latin typeface="+mn-lt"/>
                <a:ea typeface="ＭＳ Ｐゴシック" pitchFamily="-1" charset="-128"/>
                <a:cs typeface="ＭＳ Ｐゴシック" pitchFamily="-1" charset="-128"/>
              </a:rPr>
              <a:t>Easily configurable acceptance definitions</a:t>
            </a: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1" charset="2"/>
              <a:buChar char="n"/>
              <a:defRPr/>
            </a:pPr>
            <a:r>
              <a:rPr lang="en-US" sz="2000" kern="0" dirty="0">
                <a:solidFill>
                  <a:srgbClr val="1F497D"/>
                </a:solidFill>
                <a:latin typeface="+mn-lt"/>
                <a:ea typeface="ＭＳ Ｐゴシック" pitchFamily="-1" charset="-128"/>
                <a:cs typeface="ＭＳ Ｐゴシック" pitchFamily="-1" charset="-128"/>
              </a:rPr>
              <a:t>Kinematic variable smearing declarations</a:t>
            </a:r>
          </a:p>
        </p:txBody>
      </p:sp>
      <p:sp>
        <p:nvSpPr>
          <p:cNvPr id="80907" name="TextBox 12"/>
          <p:cNvSpPr txBox="1">
            <a:spLocks noChangeArrowheads="1"/>
          </p:cNvSpPr>
          <p:nvPr/>
        </p:nvSpPr>
        <p:spPr bwMode="auto">
          <a:xfrm>
            <a:off x="1617638" y="4495800"/>
            <a:ext cx="5573761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 u="sng" dirty="0">
                <a:solidFill>
                  <a:srgbClr val="1F497D"/>
                </a:solidFill>
              </a:rPr>
              <a:t>either </a:t>
            </a:r>
            <a:r>
              <a:rPr lang="en-US" sz="2000" i="1" u="sng" dirty="0">
                <a:solidFill>
                  <a:srgbClr val="1F497D"/>
                </a:solidFill>
              </a:rPr>
              <a:t>a priori </a:t>
            </a:r>
            <a:r>
              <a:rPr lang="en-US" sz="2000" u="sng" dirty="0">
                <a:solidFill>
                  <a:srgbClr val="1F497D"/>
                </a:solidFill>
              </a:rPr>
              <a:t>knowledge of detector resolutions </a:t>
            </a:r>
          </a:p>
          <a:p>
            <a:pPr algn="ctr"/>
            <a:r>
              <a:rPr lang="en-US" sz="2000" u="sng" dirty="0">
                <a:solidFill>
                  <a:srgbClr val="1F497D"/>
                </a:solidFill>
              </a:rPr>
              <a:t>is needed or parameterization based on a full </a:t>
            </a:r>
          </a:p>
          <a:p>
            <a:pPr algn="ctr"/>
            <a:r>
              <a:rPr lang="en-US" sz="2000" u="sng" dirty="0">
                <a:solidFill>
                  <a:srgbClr val="1F497D"/>
                </a:solidFill>
              </a:rPr>
              <a:t>GEANT simulation</a:t>
            </a:r>
          </a:p>
        </p:txBody>
      </p:sp>
      <p:sp>
        <p:nvSpPr>
          <p:cNvPr id="80908" name="TextBox 13"/>
          <p:cNvSpPr txBox="1">
            <a:spLocks noChangeArrowheads="1"/>
          </p:cNvSpPr>
          <p:nvPr/>
        </p:nvSpPr>
        <p:spPr bwMode="auto">
          <a:xfrm>
            <a:off x="2209800" y="5867400"/>
            <a:ext cx="69342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 dirty="0">
                <a:solidFill>
                  <a:srgbClr val="008000"/>
                </a:solidFill>
              </a:rPr>
              <a:t>-&gt; try out resolutions provided by EicRoot fits …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ahoma" pitchFamily="-84" charset="0"/>
              </a:rPr>
              <a:t>Sep,3 2013</a:t>
            </a:r>
            <a:endParaRPr lang="ru-RU">
              <a:latin typeface="Tahoma" pitchFamily="-84" charset="0"/>
            </a:endParaRPr>
          </a:p>
        </p:txBody>
      </p:sp>
      <p:sp>
        <p:nvSpPr>
          <p:cNvPr id="82947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ahoma" pitchFamily="-84" charset="0"/>
              </a:rPr>
              <a:t>A.Kiselev</a:t>
            </a:r>
            <a:endParaRPr lang="ru-RU">
              <a:latin typeface="Tahoma" pitchFamily="-84" charset="0"/>
            </a:endParaRPr>
          </a:p>
        </p:txBody>
      </p:sp>
      <p:sp>
        <p:nvSpPr>
          <p:cNvPr id="8294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762000"/>
          </a:xfrm>
        </p:spPr>
        <p:txBody>
          <a:bodyPr>
            <a:noAutofit/>
          </a:bodyPr>
          <a:lstStyle/>
          <a:p>
            <a:pPr eaLnBrk="1" hangingPunct="1"/>
            <a:r>
              <a:rPr lang="en-US" sz="4800" b="0" dirty="0" err="1" smtClean="0">
                <a:latin typeface="Arial Narrow"/>
                <a:ea typeface="ＭＳ Ｐゴシック" pitchFamily="-84" charset="-128"/>
                <a:cs typeface="Arial Narrow"/>
              </a:rPr>
              <a:t>Hadron</a:t>
            </a:r>
            <a:r>
              <a:rPr lang="en-US" sz="4800" b="0" dirty="0" smtClean="0">
                <a:latin typeface="Arial Narrow"/>
                <a:ea typeface="ＭＳ Ｐゴシック" pitchFamily="-84" charset="-128"/>
                <a:cs typeface="Arial Narrow"/>
              </a:rPr>
              <a:t> identification with RICH</a:t>
            </a:r>
          </a:p>
        </p:txBody>
      </p:sp>
      <p:pic>
        <p:nvPicPr>
          <p:cNvPr id="82949" name="Picture 5" descr="C4F10_smeared.gif"/>
          <p:cNvPicPr>
            <a:picLocks noChangeAspect="1"/>
          </p:cNvPicPr>
          <p:nvPr/>
        </p:nvPicPr>
        <p:blipFill>
          <a:blip r:embed="rId2"/>
          <a:srcRect r="19678"/>
          <a:stretch>
            <a:fillRect/>
          </a:stretch>
        </p:blipFill>
        <p:spPr bwMode="auto">
          <a:xfrm>
            <a:off x="4572000" y="1600200"/>
            <a:ext cx="4361987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950" name="Picture 6" descr="aerogel_smeared.gif"/>
          <p:cNvPicPr>
            <a:picLocks noChangeAspect="1"/>
          </p:cNvPicPr>
          <p:nvPr/>
        </p:nvPicPr>
        <p:blipFill>
          <a:blip r:embed="rId3"/>
          <a:srcRect r="19678"/>
          <a:stretch>
            <a:fillRect/>
          </a:stretch>
        </p:blipFill>
        <p:spPr bwMode="auto">
          <a:xfrm>
            <a:off x="304800" y="1600200"/>
            <a:ext cx="4361987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2951" name="TextBox 7"/>
          <p:cNvSpPr txBox="1">
            <a:spLocks noChangeArrowheads="1"/>
          </p:cNvSpPr>
          <p:nvPr/>
        </p:nvSpPr>
        <p:spPr bwMode="auto">
          <a:xfrm>
            <a:off x="457200" y="5943600"/>
            <a:ext cx="86868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r>
              <a:rPr lang="en-US" sz="2000" dirty="0">
                <a:solidFill>
                  <a:srgbClr val="008000"/>
                </a:solidFill>
              </a:rPr>
              <a:t>-&gt; </a:t>
            </a:r>
            <a:r>
              <a:rPr lang="en-US" sz="2000" dirty="0" err="1">
                <a:solidFill>
                  <a:srgbClr val="008000"/>
                </a:solidFill>
              </a:rPr>
              <a:t>pion/kaon/proton</a:t>
            </a:r>
            <a:r>
              <a:rPr lang="en-US" sz="2000" dirty="0" smtClean="0">
                <a:solidFill>
                  <a:srgbClr val="008000"/>
                </a:solidFill>
              </a:rPr>
              <a:t> separation must </a:t>
            </a:r>
            <a:r>
              <a:rPr lang="en-US" sz="2000" dirty="0">
                <a:solidFill>
                  <a:srgbClr val="008000"/>
                </a:solidFill>
              </a:rPr>
              <a:t>be possible up to </a:t>
            </a:r>
            <a:r>
              <a:rPr lang="en-US" sz="2000" dirty="0" err="1">
                <a:solidFill>
                  <a:srgbClr val="008000"/>
                </a:solidFill>
              </a:rPr>
              <a:t>momenta</a:t>
            </a:r>
            <a:r>
              <a:rPr lang="en-US" sz="2000" dirty="0">
                <a:solidFill>
                  <a:srgbClr val="008000"/>
                </a:solidFill>
              </a:rPr>
              <a:t> ~40 GeV/c</a:t>
            </a:r>
          </a:p>
        </p:txBody>
      </p:sp>
      <p:sp>
        <p:nvSpPr>
          <p:cNvPr id="82952" name="TextBox 8"/>
          <p:cNvSpPr txBox="1">
            <a:spLocks noChangeArrowheads="1"/>
          </p:cNvSpPr>
          <p:nvPr/>
        </p:nvSpPr>
        <p:spPr bwMode="auto">
          <a:xfrm>
            <a:off x="762000" y="914400"/>
            <a:ext cx="633694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2000" u="sng" dirty="0">
                <a:solidFill>
                  <a:srgbClr val="1F497D"/>
                </a:solidFill>
              </a:rPr>
              <a:t>consider hadrons in pseudo-rapidity range ~[1.0 .. 3.0]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ahoma" pitchFamily="-84" charset="0"/>
              </a:rPr>
              <a:t>Sep,3 2013</a:t>
            </a:r>
            <a:endParaRPr lang="ru-RU">
              <a:latin typeface="Tahoma" pitchFamily="-84" charset="0"/>
            </a:endParaRPr>
          </a:p>
        </p:txBody>
      </p:sp>
      <p:sp>
        <p:nvSpPr>
          <p:cNvPr id="4915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ahoma" pitchFamily="-84" charset="0"/>
              </a:rPr>
              <a:t>A.Kiselev</a:t>
            </a:r>
            <a:endParaRPr lang="ru-RU">
              <a:latin typeface="Tahoma" pitchFamily="-84" charset="0"/>
            </a:endParaRPr>
          </a:p>
        </p:txBody>
      </p:sp>
      <p:sp>
        <p:nvSpPr>
          <p:cNvPr id="4915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762000"/>
          </a:xfrm>
        </p:spPr>
        <p:txBody>
          <a:bodyPr>
            <a:noAutofit/>
          </a:bodyPr>
          <a:lstStyle/>
          <a:p>
            <a:pPr eaLnBrk="1" hangingPunct="1"/>
            <a:r>
              <a:rPr lang="en-US" sz="4800" b="0" dirty="0" smtClean="0">
                <a:latin typeface="Arial Narrow"/>
                <a:ea typeface="ＭＳ Ｐゴシック" pitchFamily="-84" charset="-128"/>
                <a:cs typeface="Arial Narrow"/>
              </a:rPr>
              <a:t>EicRoot Interface </a:t>
            </a:r>
            <a:r>
              <a:rPr lang="en-US" sz="4800" b="0" dirty="0" smtClean="0">
                <a:latin typeface="Arial Narrow"/>
                <a:ea typeface="ＭＳ Ｐゴシック" pitchFamily="-84" charset="-128"/>
                <a:cs typeface="Arial Narrow"/>
              </a:rPr>
              <a:t>to </a:t>
            </a:r>
            <a:r>
              <a:rPr lang="en-US" sz="4800" b="0" i="1" dirty="0" err="1" smtClean="0">
                <a:latin typeface="Arial Narrow"/>
                <a:ea typeface="ＭＳ Ｐゴシック" pitchFamily="-84" charset="-128"/>
                <a:cs typeface="Arial Narrow"/>
              </a:rPr>
              <a:t>eic</a:t>
            </a:r>
            <a:r>
              <a:rPr lang="en-US" sz="4800" b="0" i="1" dirty="0" smtClean="0">
                <a:latin typeface="Arial Narrow"/>
                <a:ea typeface="ＭＳ Ｐゴシック" pitchFamily="-84" charset="-128"/>
                <a:cs typeface="Arial Narrow"/>
              </a:rPr>
              <a:t>-smear</a:t>
            </a:r>
          </a:p>
        </p:txBody>
      </p:sp>
      <p:sp>
        <p:nvSpPr>
          <p:cNvPr id="4915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838200"/>
            <a:ext cx="8458200" cy="5334000"/>
          </a:xfrm>
        </p:spPr>
        <p:txBody>
          <a:bodyPr/>
          <a:lstStyle/>
          <a:p>
            <a:pPr eaLnBrk="1" hangingPunct="1">
              <a:buClr>
                <a:srgbClr val="800000"/>
              </a:buClr>
              <a:buSzPct val="60000"/>
              <a:buFont typeface="Wingdings" charset="2"/>
              <a:buChar char="q"/>
            </a:pPr>
            <a:r>
              <a:rPr lang="en-US" sz="2800" u="sng" dirty="0" smtClean="0">
                <a:solidFill>
                  <a:schemeClr val="tx2"/>
                </a:solidFill>
                <a:ea typeface="ＭＳ Ｐゴシック" pitchFamily="-84" charset="-128"/>
                <a:cs typeface="ＭＳ Ｐゴシック" pitchFamily="-84" charset="-128"/>
              </a:rPr>
              <a:t>EicRoot input</a:t>
            </a:r>
          </a:p>
          <a:p>
            <a:pPr eaLnBrk="1" hangingPunct="1">
              <a:buClr>
                <a:srgbClr val="800000"/>
              </a:buClr>
              <a:buSzPct val="60000"/>
              <a:buFont typeface="Wingdings" charset="2"/>
              <a:buChar char="q"/>
            </a:pPr>
            <a:endParaRPr lang="en-US" dirty="0" smtClean="0">
              <a:solidFill>
                <a:schemeClr val="tx2"/>
              </a:solidFill>
              <a:ea typeface="ＭＳ Ｐゴシック" pitchFamily="-84" charset="-128"/>
              <a:cs typeface="ＭＳ Ｐゴシック" pitchFamily="-84" charset="-128"/>
            </a:endParaRPr>
          </a:p>
          <a:p>
            <a:pPr eaLnBrk="1" hangingPunct="1">
              <a:buClr>
                <a:srgbClr val="800000"/>
              </a:buClr>
              <a:buSzPct val="60000"/>
              <a:buFont typeface="Wingdings" charset="2"/>
              <a:buChar char="q"/>
            </a:pPr>
            <a:endParaRPr lang="en-US" dirty="0" smtClean="0">
              <a:solidFill>
                <a:schemeClr val="tx2"/>
              </a:solidFill>
              <a:ea typeface="ＭＳ Ｐゴシック" pitchFamily="-84" charset="-128"/>
              <a:cs typeface="ＭＳ Ｐゴシック" pitchFamily="-84" charset="-128"/>
            </a:endParaRPr>
          </a:p>
          <a:p>
            <a:pPr eaLnBrk="1" hangingPunct="1">
              <a:buClr>
                <a:srgbClr val="800000"/>
              </a:buClr>
              <a:buSzPct val="60000"/>
              <a:buFont typeface="Wingdings" charset="2"/>
              <a:buChar char="q"/>
            </a:pPr>
            <a:endParaRPr lang="en-US" dirty="0" smtClean="0">
              <a:solidFill>
                <a:schemeClr val="tx2"/>
              </a:solidFill>
              <a:ea typeface="ＭＳ Ｐゴシック" pitchFamily="-84" charset="-128"/>
              <a:cs typeface="ＭＳ Ｐゴシック" pitchFamily="-84" charset="-128"/>
            </a:endParaRPr>
          </a:p>
          <a:p>
            <a:pPr eaLnBrk="1" hangingPunct="1">
              <a:buClr>
                <a:srgbClr val="800000"/>
              </a:buClr>
              <a:buSzPct val="60000"/>
              <a:buFont typeface="Wingdings" charset="2"/>
              <a:buChar char="q"/>
            </a:pPr>
            <a:r>
              <a:rPr lang="en-US" sz="2800" u="sng" dirty="0" smtClean="0">
                <a:solidFill>
                  <a:schemeClr val="tx2"/>
                </a:solidFill>
                <a:ea typeface="ＭＳ Ｐゴシック" pitchFamily="-84" charset="-128"/>
                <a:cs typeface="ＭＳ Ｐゴシック" pitchFamily="-84" charset="-128"/>
              </a:rPr>
              <a:t>EicRoot output</a:t>
            </a:r>
            <a:r>
              <a:rPr lang="ru-RU" sz="2800" u="sng" dirty="0" smtClean="0">
                <a:solidFill>
                  <a:schemeClr val="tx2"/>
                </a:solidFill>
                <a:ea typeface="ＭＳ Ｐゴシック" pitchFamily="-84" charset="-128"/>
                <a:cs typeface="ＭＳ Ｐゴシック" pitchFamily="-84" charset="-128"/>
              </a:rPr>
              <a:t> </a:t>
            </a:r>
            <a:r>
              <a:rPr lang="en-US" sz="2800" u="sng" dirty="0" smtClean="0">
                <a:solidFill>
                  <a:schemeClr val="tx2"/>
                </a:solidFill>
                <a:ea typeface="ＭＳ Ｐゴシック" pitchFamily="-84" charset="-128"/>
                <a:cs typeface="ＭＳ Ｐゴシック" pitchFamily="-84" charset="-128"/>
              </a:rPr>
              <a:t> </a:t>
            </a: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838200" y="1524000"/>
            <a:ext cx="81534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84" charset="2"/>
              <a:buChar char="n"/>
            </a:pPr>
            <a:r>
              <a:rPr lang="en-US" sz="2400" dirty="0">
                <a:ea typeface="ＭＳ Ｐゴシック" pitchFamily="-84" charset="-128"/>
                <a:cs typeface="ＭＳ Ｐゴシック" pitchFamily="-84" charset="-128"/>
              </a:rPr>
              <a:t>directly uses </a:t>
            </a:r>
            <a:r>
              <a:rPr lang="en-US" sz="2400" i="1" dirty="0" err="1">
                <a:ea typeface="ＭＳ Ｐゴシック" pitchFamily="-84" charset="-128"/>
                <a:cs typeface="ＭＳ Ｐゴシック" pitchFamily="-84" charset="-128"/>
              </a:rPr>
              <a:t>eic</a:t>
            </a:r>
            <a:r>
              <a:rPr lang="en-US" sz="2400" i="1" dirty="0">
                <a:ea typeface="ＭＳ Ｐゴシック" pitchFamily="-84" charset="-128"/>
                <a:cs typeface="ＭＳ Ｐゴシック" pitchFamily="-84" charset="-128"/>
              </a:rPr>
              <a:t>-smear </a:t>
            </a:r>
            <a:r>
              <a:rPr lang="en-US" sz="2400" dirty="0">
                <a:ea typeface="ＭＳ Ｐゴシック" pitchFamily="-84" charset="-128"/>
                <a:cs typeface="ＭＳ Ｐゴシック" pitchFamily="-84" charset="-128"/>
              </a:rPr>
              <a:t>library calls to import ASCII event files after MC generators …</a:t>
            </a: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84" charset="2"/>
              <a:buChar char="n"/>
            </a:pPr>
            <a:r>
              <a:rPr lang="en-US" sz="2400" dirty="0">
                <a:ea typeface="ＭＳ Ｐゴシック" pitchFamily="-84" charset="-128"/>
                <a:cs typeface="ＭＳ Ｐゴシック" pitchFamily="-84" charset="-128"/>
              </a:rPr>
              <a:t>… as well as “unified” ROOT format event files </a:t>
            </a: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838200" y="3733800"/>
            <a:ext cx="8153400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84" charset="2"/>
              <a:buChar char="n"/>
            </a:pPr>
            <a:r>
              <a:rPr lang="en-US" sz="2400" dirty="0">
                <a:ea typeface="ＭＳ Ｐゴシック" pitchFamily="-84" charset="-128"/>
                <a:cs typeface="ＭＳ Ｐゴシック" pitchFamily="-84" charset="-128"/>
              </a:rPr>
              <a:t>is available in </a:t>
            </a:r>
            <a:r>
              <a:rPr lang="en-US" sz="2400" i="1" dirty="0" err="1">
                <a:ea typeface="ＭＳ Ｐゴシック" pitchFamily="-84" charset="-128"/>
                <a:cs typeface="ＭＳ Ｐゴシック" pitchFamily="-84" charset="-128"/>
              </a:rPr>
              <a:t>eic</a:t>
            </a:r>
            <a:r>
              <a:rPr lang="en-US" sz="2400" i="1" dirty="0">
                <a:ea typeface="ＭＳ Ｐゴシック" pitchFamily="-84" charset="-128"/>
                <a:cs typeface="ＭＳ Ｐゴシック" pitchFamily="-84" charset="-128"/>
              </a:rPr>
              <a:t>-smear </a:t>
            </a:r>
            <a:r>
              <a:rPr lang="en-US" sz="2400" dirty="0">
                <a:ea typeface="ＭＳ Ｐゴシック" pitchFamily="-84" charset="-128"/>
                <a:cs typeface="ＭＳ Ｐゴシック" pitchFamily="-84" charset="-128"/>
              </a:rPr>
              <a:t>format with charged particle momentum variables “smeared” by Kalman Filter fit after track reconstruction …</a:t>
            </a: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84" charset="2"/>
              <a:buChar char="n"/>
            </a:pPr>
            <a:r>
              <a:rPr lang="en-US" sz="2400" dirty="0">
                <a:ea typeface="ＭＳ Ｐゴシック" pitchFamily="-84" charset="-128"/>
                <a:cs typeface="ＭＳ Ｐゴシック" pitchFamily="-84" charset="-128"/>
              </a:rPr>
              <a:t>… while other variables modified by smearing generator according to its recipes 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7"/>
          <p:cNvSpPr>
            <a:spLocks noChangeArrowheads="1"/>
          </p:cNvSpPr>
          <p:nvPr/>
        </p:nvSpPr>
        <p:spPr bwMode="auto">
          <a:xfrm>
            <a:off x="0" y="2057400"/>
            <a:ext cx="91440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prstTxWarp prst="textNoShape">
              <a:avLst/>
            </a:prstTxWarp>
          </a:bodyPr>
          <a:lstStyle/>
          <a:p>
            <a:pPr algn="ctr"/>
            <a:r>
              <a:rPr lang="en-US" sz="5400" b="1" dirty="0" smtClean="0">
                <a:solidFill>
                  <a:schemeClr val="tx2"/>
                </a:solidFill>
                <a:latin typeface="Arial" pitchFamily="-84" charset="0"/>
              </a:rPr>
              <a:t>EIC detector concept</a:t>
            </a:r>
            <a:endParaRPr lang="en-US" sz="5400" b="1" dirty="0">
              <a:solidFill>
                <a:schemeClr val="tx2"/>
              </a:solidFill>
              <a:latin typeface="Arial" pitchFamily="-84" charset="0"/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Sep,3 2013</a:t>
            </a: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A.Kiselev</a:t>
            </a:r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7"/>
          <p:cNvSpPr>
            <a:spLocks noChangeArrowheads="1"/>
          </p:cNvSpPr>
          <p:nvPr/>
        </p:nvSpPr>
        <p:spPr bwMode="auto">
          <a:xfrm>
            <a:off x="0" y="2057400"/>
            <a:ext cx="91440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prstTxWarp prst="textNoShape">
              <a:avLst/>
            </a:prstTxWarp>
          </a:bodyPr>
          <a:lstStyle/>
          <a:p>
            <a:pPr algn="ctr"/>
            <a:r>
              <a:rPr lang="en-US" sz="5400" b="1" dirty="0" smtClean="0">
                <a:solidFill>
                  <a:schemeClr val="tx2"/>
                </a:solidFill>
                <a:latin typeface="Arial" pitchFamily="-84" charset="0"/>
              </a:rPr>
              <a:t>Calorimeter R&amp;D</a:t>
            </a:r>
            <a:endParaRPr lang="en-US" sz="5400" b="1" dirty="0">
              <a:solidFill>
                <a:schemeClr val="tx2"/>
              </a:solidFill>
              <a:latin typeface="Arial" pitchFamily="-84" charset="0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Sep,3 2013</a:t>
            </a:r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A.Kiselev</a:t>
            </a:r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ahoma" pitchFamily="-84" charset="0"/>
              </a:rPr>
              <a:t>Sep,3 2013</a:t>
            </a:r>
            <a:endParaRPr lang="ru-RU">
              <a:latin typeface="Tahoma" pitchFamily="-84" charset="0"/>
            </a:endParaRPr>
          </a:p>
        </p:txBody>
      </p:sp>
      <p:sp>
        <p:nvSpPr>
          <p:cNvPr id="65539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ahoma" pitchFamily="-84" charset="0"/>
              </a:rPr>
              <a:t>A.Kiselev</a:t>
            </a:r>
            <a:endParaRPr lang="ru-RU">
              <a:latin typeface="Tahoma" pitchFamily="-84" charset="0"/>
            </a:endParaRPr>
          </a:p>
        </p:txBody>
      </p:sp>
      <p:sp>
        <p:nvSpPr>
          <p:cNvPr id="6554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762000"/>
          </a:xfrm>
        </p:spPr>
        <p:txBody>
          <a:bodyPr>
            <a:noAutofit/>
          </a:bodyPr>
          <a:lstStyle/>
          <a:p>
            <a:pPr eaLnBrk="1" hangingPunct="1"/>
            <a:r>
              <a:rPr lang="en-US" sz="4800" b="0" dirty="0" smtClean="0">
                <a:latin typeface="Arial Narrow"/>
                <a:ea typeface="ＭＳ Ｐゴシック" pitchFamily="-84" charset="-128"/>
                <a:cs typeface="Arial Narrow"/>
              </a:rPr>
              <a:t>EM calorimeter requirements</a:t>
            </a:r>
            <a:endParaRPr lang="en-US" sz="4800" b="0" dirty="0" smtClean="0">
              <a:latin typeface="Arial Narrow"/>
              <a:ea typeface="ＭＳ Ｐゴシック" pitchFamily="-84" charset="-128"/>
              <a:cs typeface="Arial Narrow"/>
            </a:endParaRPr>
          </a:p>
        </p:txBody>
      </p:sp>
      <p:sp>
        <p:nvSpPr>
          <p:cNvPr id="65541" name="Rectangle 3"/>
          <p:cNvSpPr txBox="1">
            <a:spLocks noChangeArrowheads="1"/>
          </p:cNvSpPr>
          <p:nvPr/>
        </p:nvSpPr>
        <p:spPr bwMode="auto">
          <a:xfrm>
            <a:off x="381000" y="1143000"/>
            <a:ext cx="87630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84" charset="2"/>
              <a:buChar char="n"/>
            </a:pPr>
            <a:r>
              <a:rPr lang="en-US" sz="2800" dirty="0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Complete geometric coverage in the </a:t>
            </a:r>
            <a:r>
              <a:rPr lang="en-US" sz="2800" dirty="0" smtClean="0">
                <a:solidFill>
                  <a:srgbClr val="1F497D"/>
                </a:solidFill>
                <a:latin typeface="Symbol" pitchFamily="18" charset="2"/>
              </a:rPr>
              <a:t>h</a:t>
            </a:r>
            <a:r>
              <a:rPr lang="en-US" sz="2800" dirty="0" smtClean="0">
                <a:solidFill>
                  <a:srgbClr val="C00000"/>
                </a:solidFill>
              </a:rPr>
              <a:t> </a:t>
            </a:r>
            <a:r>
              <a:rPr lang="en-US" sz="2800" dirty="0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range [-4 .. 4]</a:t>
            </a: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84" charset="2"/>
              <a:buChar char="n"/>
            </a:pPr>
            <a:r>
              <a:rPr lang="en-US" sz="2800" dirty="0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Very good (</a:t>
            </a:r>
            <a:r>
              <a:rPr lang="en-US" sz="2800" dirty="0" smtClean="0">
                <a:solidFill>
                  <a:srgbClr val="002F8E"/>
                </a:solidFill>
              </a:rPr>
              <a:t>~1</a:t>
            </a:r>
            <a:r>
              <a:rPr lang="en-US" sz="2800" dirty="0" smtClean="0">
                <a:solidFill>
                  <a:srgbClr val="002F8E"/>
                </a:solidFill>
              </a:rPr>
              <a:t>-2 %/√</a:t>
            </a:r>
            <a:r>
              <a:rPr lang="en-US" sz="2800" dirty="0" smtClean="0">
                <a:solidFill>
                  <a:srgbClr val="002F8E"/>
                </a:solidFill>
              </a:rPr>
              <a:t>E)  b</a:t>
            </a:r>
            <a:r>
              <a:rPr lang="en-US" sz="2800" dirty="0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ackward end-cap (electron going direction) calorimeter resolution</a:t>
            </a: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84" charset="2"/>
              <a:buChar char="n"/>
            </a:pPr>
            <a:r>
              <a:rPr lang="en-US" sz="2800" dirty="0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Moderate (</a:t>
            </a:r>
            <a:r>
              <a:rPr lang="en-US" sz="2800" dirty="0" smtClean="0">
                <a:solidFill>
                  <a:srgbClr val="002F8E"/>
                </a:solidFill>
              </a:rPr>
              <a:t>~10-12 </a:t>
            </a:r>
            <a:r>
              <a:rPr lang="en-US" sz="2800" dirty="0" smtClean="0">
                <a:solidFill>
                  <a:srgbClr val="002F8E"/>
                </a:solidFill>
              </a:rPr>
              <a:t>%/√E</a:t>
            </a:r>
            <a:r>
              <a:rPr lang="en-US" sz="2800" dirty="0" smtClean="0">
                <a:solidFill>
                  <a:srgbClr val="002F8E"/>
                </a:solidFill>
              </a:rPr>
              <a:t>) resolution for forward and barrel  parts</a:t>
            </a: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84" charset="2"/>
              <a:buChar char="n"/>
            </a:pPr>
            <a:r>
              <a:rPr lang="en-US" sz="2800" dirty="0" smtClean="0">
                <a:solidFill>
                  <a:srgbClr val="002F8E"/>
                </a:solidFill>
              </a:rPr>
              <a:t>High granularity (angular resolution better than 1</a:t>
            </a:r>
            <a:r>
              <a:rPr lang="en-US" sz="2800" baseline="30000" dirty="0" smtClean="0">
                <a:solidFill>
                  <a:srgbClr val="002F8E"/>
                </a:solidFill>
              </a:rPr>
              <a:t>o</a:t>
            </a:r>
            <a:r>
              <a:rPr lang="en-US" sz="2800" dirty="0" smtClean="0">
                <a:solidFill>
                  <a:srgbClr val="002F8E"/>
                </a:solidFill>
              </a:rPr>
              <a:t>)</a:t>
            </a: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84" charset="2"/>
              <a:buChar char="n"/>
            </a:pPr>
            <a:r>
              <a:rPr lang="en-US" sz="2800" dirty="0" smtClean="0">
                <a:solidFill>
                  <a:srgbClr val="002F8E"/>
                </a:solidFill>
                <a:ea typeface="ＭＳ Ｐゴシック" pitchFamily="-84" charset="-128"/>
                <a:cs typeface="ＭＳ Ｐゴシック" pitchFamily="-84" charset="-128"/>
              </a:rPr>
              <a:t>Compactness of barrel calorimeter</a:t>
            </a:r>
            <a:endParaRPr lang="en-US" sz="2800" dirty="0" smtClean="0">
              <a:solidFill>
                <a:srgbClr val="1F497D"/>
              </a:solidFill>
              <a:ea typeface="ＭＳ Ｐゴシック" pitchFamily="-84" charset="-128"/>
              <a:cs typeface="ＭＳ Ｐゴシック" pitchFamily="-84" charset="-128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ahoma" pitchFamily="-84" charset="0"/>
              </a:rPr>
              <a:t>Sep,3 2013</a:t>
            </a:r>
            <a:endParaRPr lang="ru-RU">
              <a:latin typeface="Tahoma" pitchFamily="-84" charset="0"/>
            </a:endParaRPr>
          </a:p>
        </p:txBody>
      </p:sp>
      <p:sp>
        <p:nvSpPr>
          <p:cNvPr id="65539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ahoma" pitchFamily="-84" charset="0"/>
              </a:rPr>
              <a:t>A.Kiselev</a:t>
            </a:r>
            <a:endParaRPr lang="ru-RU">
              <a:latin typeface="Tahoma" pitchFamily="-84" charset="0"/>
            </a:endParaRPr>
          </a:p>
        </p:txBody>
      </p:sp>
      <p:sp>
        <p:nvSpPr>
          <p:cNvPr id="6554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762000"/>
          </a:xfrm>
        </p:spPr>
        <p:txBody>
          <a:bodyPr>
            <a:noAutofit/>
          </a:bodyPr>
          <a:lstStyle/>
          <a:p>
            <a:pPr eaLnBrk="1" hangingPunct="1"/>
            <a:r>
              <a:rPr lang="en-US" sz="4800" b="0" dirty="0" smtClean="0">
                <a:latin typeface="Arial Narrow"/>
                <a:ea typeface="ＭＳ Ｐゴシック" pitchFamily="-84" charset="-128"/>
                <a:cs typeface="Arial Narrow"/>
              </a:rPr>
              <a:t>Calorimeter code implementation</a:t>
            </a:r>
            <a:endParaRPr lang="en-US" sz="4800" b="0" dirty="0" smtClean="0">
              <a:latin typeface="Arial Narrow"/>
              <a:ea typeface="ＭＳ Ｐゴシック" pitchFamily="-84" charset="-128"/>
              <a:cs typeface="Arial Narrow"/>
            </a:endParaRPr>
          </a:p>
        </p:txBody>
      </p:sp>
      <p:sp>
        <p:nvSpPr>
          <p:cNvPr id="65541" name="Rectangle 3"/>
          <p:cNvSpPr txBox="1">
            <a:spLocks noChangeArrowheads="1"/>
          </p:cNvSpPr>
          <p:nvPr/>
        </p:nvSpPr>
        <p:spPr bwMode="auto">
          <a:xfrm>
            <a:off x="381000" y="1143000"/>
            <a:ext cx="8458200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84" charset="2"/>
              <a:buChar char="n"/>
            </a:pPr>
            <a:r>
              <a:rPr lang="en-US" sz="2800" dirty="0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W</a:t>
            </a:r>
            <a:r>
              <a:rPr lang="en-US" sz="2800" dirty="0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ritten </a:t>
            </a:r>
            <a:r>
              <a:rPr lang="en-US" sz="2800" dirty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from scratch</a:t>
            </a: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84" charset="2"/>
              <a:buChar char="n"/>
            </a:pPr>
            <a:r>
              <a:rPr lang="en-US" sz="2800" dirty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Unified interface (geometry definition, digitization, clustering) for all EIC calorimeter types</a:t>
            </a: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</a:pPr>
            <a:r>
              <a:rPr lang="en-US" sz="2800" dirty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 </a:t>
            </a: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84" charset="2"/>
              <a:buChar char="n"/>
            </a:pPr>
            <a:r>
              <a:rPr lang="en-US" sz="2800" dirty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Rather detailed </a:t>
            </a:r>
            <a:r>
              <a:rPr lang="en-US" sz="2800" dirty="0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digitization:</a:t>
            </a:r>
            <a:endParaRPr lang="en-US" sz="2800" dirty="0">
              <a:solidFill>
                <a:srgbClr val="1F497D"/>
              </a:solidFill>
              <a:ea typeface="ＭＳ Ｐゴシック" pitchFamily="-84" charset="-128"/>
              <a:cs typeface="ＭＳ Ｐゴシック" pitchFamily="-84" charset="-128"/>
            </a:endParaRPr>
          </a:p>
        </p:txBody>
      </p:sp>
      <p:sp>
        <p:nvSpPr>
          <p:cNvPr id="65542" name="Rectangle 3"/>
          <p:cNvSpPr txBox="1">
            <a:spLocks noChangeArrowheads="1"/>
          </p:cNvSpPr>
          <p:nvPr/>
        </p:nvSpPr>
        <p:spPr bwMode="auto">
          <a:xfrm>
            <a:off x="838200" y="3657600"/>
            <a:ext cx="73152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84" charset="2"/>
              <a:buChar char="n"/>
            </a:pPr>
            <a:r>
              <a:rPr lang="en-US" sz="2000" dirty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configurable light yield</a:t>
            </a: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84" charset="2"/>
              <a:buChar char="n"/>
            </a:pPr>
            <a:r>
              <a:rPr lang="en-US" sz="2000" dirty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exponential decay time; light collection in a time window </a:t>
            </a: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84" charset="2"/>
              <a:buChar char="n"/>
            </a:pPr>
            <a:r>
              <a:rPr lang="en-US" sz="2000" dirty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attenuation length; possible light reflection on one “cell” end</a:t>
            </a: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84" charset="2"/>
              <a:buChar char="n"/>
            </a:pPr>
            <a:r>
              <a:rPr lang="en-US" sz="2000" dirty="0" err="1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SiPM</a:t>
            </a:r>
            <a:r>
              <a:rPr lang="en-US" sz="2000" dirty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 dark counting rate; APD gain, ENF, ENC</a:t>
            </a: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84" charset="2"/>
              <a:buChar char="n"/>
            </a:pPr>
            <a:r>
              <a:rPr lang="en-US" sz="2000" dirty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configurable thresholds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 dirty="0" smtClean="0">
                <a:solidFill>
                  <a:srgbClr val="800000"/>
                </a:solidFill>
                <a:latin typeface="Tahoma" pitchFamily="-84" charset="0"/>
              </a:rPr>
              <a:t>Sep,3 2013</a:t>
            </a:r>
            <a:endParaRPr lang="ru-RU" dirty="0">
              <a:solidFill>
                <a:srgbClr val="800000"/>
              </a:solidFill>
              <a:latin typeface="Tahoma" pitchFamily="-84" charset="0"/>
            </a:endParaRPr>
          </a:p>
        </p:txBody>
      </p:sp>
      <p:sp>
        <p:nvSpPr>
          <p:cNvPr id="66563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ahoma" pitchFamily="-84" charset="0"/>
              </a:rPr>
              <a:t>A.Kiselev</a:t>
            </a:r>
            <a:endParaRPr lang="ru-RU">
              <a:latin typeface="Tahoma" pitchFamily="-84" charset="0"/>
            </a:endParaRPr>
          </a:p>
        </p:txBody>
      </p:sp>
      <p:sp>
        <p:nvSpPr>
          <p:cNvPr id="66564" name="Rectangle 2"/>
          <p:cNvSpPr>
            <a:spLocks noGrp="1" noChangeArrowheads="1"/>
          </p:cNvSpPr>
          <p:nvPr>
            <p:ph type="title"/>
          </p:nvPr>
        </p:nvSpPr>
        <p:spPr>
          <a:xfrm>
            <a:off x="-228600" y="0"/>
            <a:ext cx="9601200" cy="762000"/>
          </a:xfrm>
        </p:spPr>
        <p:txBody>
          <a:bodyPr>
            <a:noAutofit/>
          </a:bodyPr>
          <a:lstStyle/>
          <a:p>
            <a:pPr eaLnBrk="1" hangingPunct="1"/>
            <a:r>
              <a:rPr lang="en-US" sz="4800" b="0" dirty="0" smtClean="0">
                <a:latin typeface="Arial Narrow"/>
                <a:ea typeface="ＭＳ Ｐゴシック" pitchFamily="-84" charset="-128"/>
                <a:cs typeface="Arial Narrow"/>
              </a:rPr>
              <a:t>Backward EM Calorimeter (BEMC)</a:t>
            </a:r>
          </a:p>
        </p:txBody>
      </p:sp>
      <p:pic>
        <p:nvPicPr>
          <p:cNvPr id="66565" name="Picture 5" descr="calorimeter-final.png"/>
          <p:cNvPicPr>
            <a:picLocks noChangeAspect="1"/>
          </p:cNvPicPr>
          <p:nvPr/>
        </p:nvPicPr>
        <p:blipFill>
          <a:blip r:embed="rId2"/>
          <a:srcRect l="26250" t="12666" r="30000" b="5333"/>
          <a:stretch>
            <a:fillRect/>
          </a:stretch>
        </p:blipFill>
        <p:spPr bwMode="auto">
          <a:xfrm>
            <a:off x="228600" y="990600"/>
            <a:ext cx="4192588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6566" name="Rectangle 3"/>
          <p:cNvSpPr txBox="1">
            <a:spLocks noChangeArrowheads="1"/>
          </p:cNvSpPr>
          <p:nvPr/>
        </p:nvSpPr>
        <p:spPr bwMode="auto">
          <a:xfrm>
            <a:off x="4419600" y="1066800"/>
            <a:ext cx="4572000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84" charset="2"/>
              <a:buChar char="n"/>
            </a:pPr>
            <a:r>
              <a:rPr lang="en-US" sz="2000" dirty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PWO-II, layout a la CMS &amp; PANDA</a:t>
            </a: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84" charset="2"/>
              <a:buChar char="n"/>
            </a:pPr>
            <a:r>
              <a:rPr lang="en-US" sz="2000" dirty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-2500mm from the IP</a:t>
            </a: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84" charset="2"/>
              <a:buChar char="n"/>
            </a:pPr>
            <a:r>
              <a:rPr lang="en-US" sz="2000" dirty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both projective and non-projective geometry implemented</a:t>
            </a: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84" charset="2"/>
              <a:buChar char="n"/>
            </a:pPr>
            <a:r>
              <a:rPr lang="en-US" sz="2000" dirty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digitization based on</a:t>
            </a:r>
            <a:r>
              <a:rPr lang="en-US" sz="2000" dirty="0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 parameters taken from PANDA </a:t>
            </a:r>
            <a:r>
              <a:rPr lang="en-US" sz="2000" dirty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R&amp;</a:t>
            </a:r>
            <a:r>
              <a:rPr lang="en-US" sz="2000" dirty="0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D </a:t>
            </a:r>
            <a:r>
              <a:rPr lang="en-US" sz="2000" dirty="0" smtClean="0">
                <a:ea typeface="ＭＳ Ｐゴシック" pitchFamily="-84" charset="-128"/>
                <a:cs typeface="ＭＳ Ｐゴシック" pitchFamily="-84" charset="-128"/>
              </a:rPr>
              <a:t> </a:t>
            </a:r>
            <a:endParaRPr lang="en-US" sz="2000" dirty="0">
              <a:ea typeface="ＭＳ Ｐゴシック" pitchFamily="-84" charset="-128"/>
              <a:cs typeface="ＭＳ Ｐゴシック" pitchFamily="-84" charset="-128"/>
            </a:endParaRPr>
          </a:p>
        </p:txBody>
      </p:sp>
      <p:pic>
        <p:nvPicPr>
          <p:cNvPr id="66567" name="Picture 7" descr="calorimeter-final-zoom.png"/>
          <p:cNvPicPr>
            <a:picLocks noChangeAspect="1"/>
          </p:cNvPicPr>
          <p:nvPr/>
        </p:nvPicPr>
        <p:blipFill>
          <a:blip r:embed="rId3"/>
          <a:srcRect l="22874" t="25333" r="27000" b="17332"/>
          <a:stretch>
            <a:fillRect/>
          </a:stretch>
        </p:blipFill>
        <p:spPr bwMode="auto">
          <a:xfrm>
            <a:off x="4648200" y="3429000"/>
            <a:ext cx="3886200" cy="2500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6568" name="TextBox 8"/>
          <p:cNvSpPr txBox="1">
            <a:spLocks noChangeArrowheads="1"/>
          </p:cNvSpPr>
          <p:nvPr/>
        </p:nvSpPr>
        <p:spPr bwMode="auto">
          <a:xfrm>
            <a:off x="685800" y="5638800"/>
            <a:ext cx="316865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800" dirty="0">
                <a:solidFill>
                  <a:srgbClr val="1F497D"/>
                </a:solidFill>
              </a:rPr>
              <a:t>10 GeV/c electron hitting one </a:t>
            </a:r>
          </a:p>
          <a:p>
            <a:pPr algn="ctr"/>
            <a:r>
              <a:rPr lang="en-US" sz="1800" dirty="0">
                <a:solidFill>
                  <a:srgbClr val="1F497D"/>
                </a:solidFill>
              </a:rPr>
              <a:t>of the four BEMC quadrants </a:t>
            </a:r>
          </a:p>
        </p:txBody>
      </p:sp>
      <p:sp>
        <p:nvSpPr>
          <p:cNvPr id="66569" name="TextBox 9"/>
          <p:cNvSpPr txBox="1">
            <a:spLocks noChangeArrowheads="1"/>
          </p:cNvSpPr>
          <p:nvPr/>
        </p:nvSpPr>
        <p:spPr bwMode="auto">
          <a:xfrm>
            <a:off x="4395788" y="6019800"/>
            <a:ext cx="474821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800" dirty="0">
                <a:solidFill>
                  <a:srgbClr val="1F497D"/>
                </a:solidFill>
              </a:rPr>
              <a:t>Same event (details of shower development)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ahoma" pitchFamily="-84" charset="0"/>
              </a:rPr>
              <a:t>Sep,3 2013</a:t>
            </a:r>
            <a:endParaRPr lang="ru-RU">
              <a:latin typeface="Tahoma" pitchFamily="-84" charset="0"/>
            </a:endParaRPr>
          </a:p>
        </p:txBody>
      </p:sp>
      <p:sp>
        <p:nvSpPr>
          <p:cNvPr id="67587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ahoma" pitchFamily="-84" charset="0"/>
              </a:rPr>
              <a:t>A.Kiselev</a:t>
            </a:r>
            <a:endParaRPr lang="ru-RU">
              <a:latin typeface="Tahoma" pitchFamily="-84" charset="0"/>
            </a:endParaRPr>
          </a:p>
        </p:txBody>
      </p:sp>
      <p:sp>
        <p:nvSpPr>
          <p:cNvPr id="6758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762000"/>
          </a:xfrm>
        </p:spPr>
        <p:txBody>
          <a:bodyPr>
            <a:noAutofit/>
          </a:bodyPr>
          <a:lstStyle/>
          <a:p>
            <a:pPr eaLnBrk="1" hangingPunct="1"/>
            <a:r>
              <a:rPr lang="en-US" sz="4800" b="0" dirty="0" smtClean="0">
                <a:latin typeface="Arial Narrow"/>
                <a:ea typeface="ＭＳ Ｐゴシック" pitchFamily="-84" charset="-128"/>
                <a:cs typeface="Arial Narrow"/>
              </a:rPr>
              <a:t>BEMC energy resolution </a:t>
            </a:r>
            <a:r>
              <a:rPr lang="en-US" sz="4800" b="0" dirty="0" smtClean="0">
                <a:latin typeface="Arial Narrow"/>
                <a:ea typeface="ＭＳ Ｐゴシック" pitchFamily="-84" charset="-128"/>
                <a:cs typeface="Arial Narrow"/>
              </a:rPr>
              <a:t>plot #</a:t>
            </a:r>
            <a:r>
              <a:rPr lang="en-US" sz="4800" b="0" dirty="0" smtClean="0">
                <a:latin typeface="Arial Narrow"/>
                <a:ea typeface="ＭＳ Ｐゴシック" pitchFamily="-84" charset="-128"/>
                <a:cs typeface="Arial Narrow"/>
              </a:rPr>
              <a:t>1</a:t>
            </a:r>
          </a:p>
        </p:txBody>
      </p:sp>
      <p:sp>
        <p:nvSpPr>
          <p:cNvPr id="67589" name="TextBox 7"/>
          <p:cNvSpPr txBox="1">
            <a:spLocks noChangeArrowheads="1"/>
          </p:cNvSpPr>
          <p:nvPr/>
        </p:nvSpPr>
        <p:spPr bwMode="auto">
          <a:xfrm>
            <a:off x="619611" y="5715000"/>
            <a:ext cx="852438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2400" dirty="0">
                <a:solidFill>
                  <a:srgbClr val="008000"/>
                </a:solidFill>
              </a:rPr>
              <a:t>-&gt; projective geometry may lag behind in terms of resolution?  </a:t>
            </a:r>
          </a:p>
        </p:txBody>
      </p:sp>
      <p:sp>
        <p:nvSpPr>
          <p:cNvPr id="67590" name="TextBox 10"/>
          <p:cNvSpPr txBox="1">
            <a:spLocks noChangeArrowheads="1"/>
          </p:cNvSpPr>
          <p:nvPr/>
        </p:nvSpPr>
        <p:spPr bwMode="auto">
          <a:xfrm>
            <a:off x="6781800" y="838200"/>
            <a:ext cx="232627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2000" u="sng" dirty="0">
                <a:solidFill>
                  <a:srgbClr val="1F497D"/>
                </a:solidFill>
              </a:rPr>
              <a:t>electrons at </a:t>
            </a:r>
            <a:r>
              <a:rPr lang="en-US" sz="2000" u="sng" dirty="0">
                <a:solidFill>
                  <a:srgbClr val="1F497D"/>
                </a:solidFill>
                <a:latin typeface="Symbol" pitchFamily="-84" charset="2"/>
                <a:ea typeface="ＭＳ Ｐゴシック" pitchFamily="-84" charset="-128"/>
                <a:cs typeface="ＭＳ Ｐゴシック" pitchFamily="-84" charset="-128"/>
              </a:rPr>
              <a:t>h = 2.0 </a:t>
            </a:r>
            <a:endParaRPr lang="en-US" sz="2000" u="sng" dirty="0">
              <a:solidFill>
                <a:srgbClr val="1F497D"/>
              </a:solidFill>
            </a:endParaRPr>
          </a:p>
        </p:txBody>
      </p:sp>
      <p:pic>
        <p:nvPicPr>
          <p:cNvPr id="67591" name="Picture 11" descr="bemc-pr-vs-np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14400" y="1295400"/>
            <a:ext cx="7077075" cy="4195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ahoma" pitchFamily="-84" charset="0"/>
              </a:rPr>
              <a:t>Sep,3 2013</a:t>
            </a:r>
            <a:endParaRPr lang="ru-RU">
              <a:latin typeface="Tahoma" pitchFamily="-84" charset="0"/>
            </a:endParaRPr>
          </a:p>
        </p:txBody>
      </p:sp>
      <p:sp>
        <p:nvSpPr>
          <p:cNvPr id="68611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ahoma" pitchFamily="-84" charset="0"/>
              </a:rPr>
              <a:t>A.Kiselev</a:t>
            </a:r>
            <a:endParaRPr lang="ru-RU">
              <a:latin typeface="Tahoma" pitchFamily="-84" charset="0"/>
            </a:endParaRPr>
          </a:p>
        </p:txBody>
      </p:sp>
      <p:sp>
        <p:nvSpPr>
          <p:cNvPr id="6861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762000"/>
          </a:xfrm>
        </p:spPr>
        <p:txBody>
          <a:bodyPr>
            <a:noAutofit/>
          </a:bodyPr>
          <a:lstStyle/>
          <a:p>
            <a:pPr eaLnBrk="1" hangingPunct="1"/>
            <a:r>
              <a:rPr lang="en-US" sz="4800" b="0" dirty="0" smtClean="0">
                <a:latin typeface="Arial Narrow"/>
                <a:ea typeface="ＭＳ Ｐゴシック" pitchFamily="-84" charset="-128"/>
                <a:cs typeface="Arial Narrow"/>
              </a:rPr>
              <a:t>BEMC energy resolution </a:t>
            </a:r>
            <a:r>
              <a:rPr lang="en-US" sz="4800" b="0" dirty="0" smtClean="0">
                <a:latin typeface="Arial Narrow"/>
                <a:ea typeface="ＭＳ Ｐゴシック" pitchFamily="-84" charset="-128"/>
                <a:cs typeface="Arial Narrow"/>
              </a:rPr>
              <a:t>plot #</a:t>
            </a:r>
            <a:r>
              <a:rPr lang="en-US" sz="4800" b="0" dirty="0" smtClean="0">
                <a:latin typeface="Arial Narrow"/>
                <a:ea typeface="ＭＳ Ｐゴシック" pitchFamily="-84" charset="-128"/>
                <a:cs typeface="Arial Narrow"/>
              </a:rPr>
              <a:t>2</a:t>
            </a:r>
          </a:p>
        </p:txBody>
      </p:sp>
      <p:sp>
        <p:nvSpPr>
          <p:cNvPr id="68613" name="Rectangle 3"/>
          <p:cNvSpPr txBox="1">
            <a:spLocks noChangeArrowheads="1"/>
          </p:cNvSpPr>
          <p:nvPr/>
        </p:nvSpPr>
        <p:spPr bwMode="auto">
          <a:xfrm>
            <a:off x="609600" y="5638800"/>
            <a:ext cx="76200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84" charset="2"/>
              <a:buChar char="n"/>
            </a:pPr>
            <a:r>
              <a:rPr lang="en-US" sz="1600" dirty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“Realistic” </a:t>
            </a:r>
            <a:r>
              <a:rPr lang="en-US" sz="1600" dirty="0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digitization stands for: </a:t>
            </a:r>
            <a:r>
              <a:rPr lang="en-US" sz="1600" dirty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light yield 17pe/MeV; APD gain 50, ENF 2.0, ENC 4.2k; 10 </a:t>
            </a:r>
            <a:r>
              <a:rPr lang="en-US" sz="1600" dirty="0" err="1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MeV</a:t>
            </a:r>
            <a:r>
              <a:rPr lang="en-US" sz="1600" dirty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 single cell threshold;</a:t>
            </a:r>
          </a:p>
        </p:txBody>
      </p:sp>
      <p:sp>
        <p:nvSpPr>
          <p:cNvPr id="68614" name="TextBox 10"/>
          <p:cNvSpPr txBox="1">
            <a:spLocks noChangeArrowheads="1"/>
          </p:cNvSpPr>
          <p:nvPr/>
        </p:nvSpPr>
        <p:spPr bwMode="auto">
          <a:xfrm>
            <a:off x="5410200" y="762000"/>
            <a:ext cx="3826689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2000" u="sng" dirty="0">
                <a:solidFill>
                  <a:schemeClr val="tx2"/>
                </a:solidFill>
              </a:rPr>
              <a:t>non-projective geometry; </a:t>
            </a:r>
            <a:r>
              <a:rPr lang="en-US" sz="2000" u="sng" dirty="0">
                <a:solidFill>
                  <a:schemeClr val="tx2"/>
                </a:solidFill>
                <a:latin typeface="Symbol" pitchFamily="-84" charset="2"/>
                <a:ea typeface="ＭＳ Ｐゴシック" pitchFamily="-84" charset="-128"/>
                <a:cs typeface="ＭＳ Ｐゴシック" pitchFamily="-84" charset="-128"/>
              </a:rPr>
              <a:t>h = 2.0 </a:t>
            </a:r>
            <a:endParaRPr lang="en-US" sz="2000" u="sng" dirty="0">
              <a:solidFill>
                <a:schemeClr val="tx2"/>
              </a:solidFill>
            </a:endParaRPr>
          </a:p>
        </p:txBody>
      </p:sp>
      <p:pic>
        <p:nvPicPr>
          <p:cNvPr id="68616" name="Picture 8" descr="bemc-np-ideal-vs-real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14400" y="1295400"/>
            <a:ext cx="7077075" cy="4195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ahoma" pitchFamily="-84" charset="0"/>
              </a:rPr>
              <a:t>Sep,3 2013</a:t>
            </a:r>
            <a:endParaRPr lang="ru-RU">
              <a:latin typeface="Tahoma" pitchFamily="-84" charset="0"/>
            </a:endParaRPr>
          </a:p>
        </p:txBody>
      </p:sp>
      <p:sp>
        <p:nvSpPr>
          <p:cNvPr id="6963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ahoma" pitchFamily="-84" charset="0"/>
              </a:rPr>
              <a:t>A.Kiselev</a:t>
            </a:r>
            <a:endParaRPr lang="ru-RU">
              <a:latin typeface="Tahoma" pitchFamily="-84" charset="0"/>
            </a:endParaRPr>
          </a:p>
        </p:txBody>
      </p:sp>
      <p:sp>
        <p:nvSpPr>
          <p:cNvPr id="6963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762000"/>
          </a:xfrm>
        </p:spPr>
        <p:txBody>
          <a:bodyPr>
            <a:noAutofit/>
          </a:bodyPr>
          <a:lstStyle/>
          <a:p>
            <a:pPr eaLnBrk="1" hangingPunct="1"/>
            <a:r>
              <a:rPr lang="en-US" sz="4800" b="0" dirty="0" smtClean="0">
                <a:latin typeface="Arial Narrow"/>
                <a:ea typeface="ＭＳ Ｐゴシック" pitchFamily="-84" charset="-128"/>
                <a:cs typeface="Arial Narrow"/>
              </a:rPr>
              <a:t>Forward EM Calorimeter (FEMC)</a:t>
            </a:r>
          </a:p>
        </p:txBody>
      </p:sp>
      <p:sp>
        <p:nvSpPr>
          <p:cNvPr id="69637" name="Rectangle 3"/>
          <p:cNvSpPr txBox="1">
            <a:spLocks noChangeArrowheads="1"/>
          </p:cNvSpPr>
          <p:nvPr/>
        </p:nvSpPr>
        <p:spPr bwMode="auto">
          <a:xfrm>
            <a:off x="457200" y="3962400"/>
            <a:ext cx="70866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84" charset="2"/>
              <a:buChar char="n"/>
            </a:pPr>
            <a:r>
              <a:rPr lang="en-US" sz="2000" dirty="0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STAR </a:t>
            </a:r>
            <a:r>
              <a:rPr lang="en-US" sz="2000" dirty="0" err="1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e</a:t>
            </a:r>
            <a:r>
              <a:rPr lang="en-US" sz="2000" dirty="0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/m calorimeter upgrade building blocks (tungsten powder scintillating fiber sampling technology)</a:t>
            </a: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84" charset="2"/>
              <a:buChar char="n"/>
            </a:pPr>
            <a:r>
              <a:rPr lang="en-US" sz="2000" dirty="0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1mm fibers; sampling fraction for </a:t>
            </a:r>
            <a:r>
              <a:rPr lang="en-US" sz="2000" dirty="0" err="1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e</a:t>
            </a:r>
            <a:r>
              <a:rPr lang="en-US" sz="2000" dirty="0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/m showers ~2.6%</a:t>
            </a: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84" charset="2"/>
              <a:buChar char="n"/>
            </a:pPr>
            <a:r>
              <a:rPr lang="en-US" sz="2000" dirty="0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+</a:t>
            </a:r>
            <a:r>
              <a:rPr lang="en-US" sz="2000" dirty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2500mm from the IP; non-projective geometry</a:t>
            </a:r>
            <a:endParaRPr lang="en-US" sz="2000" dirty="0" smtClean="0">
              <a:solidFill>
                <a:srgbClr val="1F497D"/>
              </a:solidFill>
              <a:ea typeface="ＭＳ Ｐゴシック" pitchFamily="-84" charset="-128"/>
              <a:cs typeface="ＭＳ Ｐゴシック" pitchFamily="-84" charset="-128"/>
            </a:endParaRP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84" charset="2"/>
              <a:buChar char="n"/>
            </a:pPr>
            <a:r>
              <a:rPr lang="en-US" sz="2000" dirty="0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“</a:t>
            </a:r>
            <a:r>
              <a:rPr lang="en-US" sz="2000" dirty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medium speed” simulation (up to energy deposit in </a:t>
            </a:r>
            <a:r>
              <a:rPr lang="en-US" sz="2000" dirty="0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fibers</a:t>
            </a:r>
            <a:r>
              <a:rPr lang="en-US" sz="2000" dirty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)</a:t>
            </a: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84" charset="2"/>
              <a:buChar char="n"/>
            </a:pPr>
            <a:r>
              <a:rPr lang="en-US" sz="2000" dirty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reasonably detailed digitization; “ideal” clustering code</a:t>
            </a:r>
            <a:r>
              <a:rPr lang="en-US" sz="2000" dirty="0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 </a:t>
            </a:r>
          </a:p>
        </p:txBody>
      </p:sp>
      <p:pic>
        <p:nvPicPr>
          <p:cNvPr id="69638" name="Picture 5" descr="femc.png"/>
          <p:cNvPicPr>
            <a:picLocks noChangeAspect="1"/>
          </p:cNvPicPr>
          <p:nvPr/>
        </p:nvPicPr>
        <p:blipFill>
          <a:blip r:embed="rId2"/>
          <a:srcRect l="16125" t="13333" r="1125" b="15334"/>
          <a:stretch>
            <a:fillRect/>
          </a:stretch>
        </p:blipFill>
        <p:spPr bwMode="auto">
          <a:xfrm>
            <a:off x="228600" y="990600"/>
            <a:ext cx="5943600" cy="288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15" descr="w-powder-foto.png"/>
          <p:cNvPicPr>
            <a:picLocks noChangeAspect="1"/>
          </p:cNvPicPr>
          <p:nvPr/>
        </p:nvPicPr>
        <p:blipFill>
          <a:blip r:embed="rId3"/>
          <a:srcRect l="31125" t="14000" r="48375" b="10667"/>
          <a:stretch>
            <a:fillRect/>
          </a:stretch>
        </p:blipFill>
        <p:spPr>
          <a:xfrm>
            <a:off x="7696200" y="3810000"/>
            <a:ext cx="1227561" cy="2537467"/>
          </a:xfrm>
          <a:prstGeom prst="rect">
            <a:avLst/>
          </a:prstGeom>
        </p:spPr>
      </p:pic>
      <p:pic>
        <p:nvPicPr>
          <p:cNvPr id="17" name="Picture 16" descr="w-powder-cut.png"/>
          <p:cNvPicPr>
            <a:picLocks noChangeAspect="1"/>
          </p:cNvPicPr>
          <p:nvPr/>
        </p:nvPicPr>
        <p:blipFill>
          <a:blip r:embed="rId4"/>
          <a:srcRect l="17625" t="21333" r="55500" b="18000"/>
          <a:stretch>
            <a:fillRect/>
          </a:stretch>
        </p:blipFill>
        <p:spPr>
          <a:xfrm>
            <a:off x="6858000" y="990600"/>
            <a:ext cx="2076450" cy="2636607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 dirty="0" smtClean="0">
                <a:latin typeface="Tahoma" pitchFamily="-84" charset="0"/>
              </a:rPr>
              <a:t>Sep,3 2013</a:t>
            </a:r>
            <a:endParaRPr lang="ru-RU" dirty="0">
              <a:latin typeface="Tahoma" pitchFamily="-84" charset="0"/>
            </a:endParaRPr>
          </a:p>
        </p:txBody>
      </p:sp>
      <p:sp>
        <p:nvSpPr>
          <p:cNvPr id="70659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ahoma" pitchFamily="-84" charset="0"/>
              </a:rPr>
              <a:t>A.Kiselev</a:t>
            </a:r>
            <a:endParaRPr lang="ru-RU">
              <a:latin typeface="Tahoma" pitchFamily="-84" charset="0"/>
            </a:endParaRPr>
          </a:p>
        </p:txBody>
      </p:sp>
      <p:sp>
        <p:nvSpPr>
          <p:cNvPr id="7066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762000"/>
          </a:xfrm>
        </p:spPr>
        <p:txBody>
          <a:bodyPr>
            <a:noAutofit/>
          </a:bodyPr>
          <a:lstStyle/>
          <a:p>
            <a:pPr eaLnBrk="1" hangingPunct="1"/>
            <a:r>
              <a:rPr lang="en-US" sz="4800" b="0" dirty="0" smtClean="0">
                <a:latin typeface="Arial Narrow"/>
                <a:ea typeface="ＭＳ Ｐゴシック" pitchFamily="-84" charset="-128"/>
                <a:cs typeface="Arial Narrow"/>
              </a:rPr>
              <a:t>FEMC energy resolution study</a:t>
            </a:r>
          </a:p>
        </p:txBody>
      </p:sp>
      <p:pic>
        <p:nvPicPr>
          <p:cNvPr id="70661" name="Picture 6" descr="femc-orig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14400" y="1219200"/>
            <a:ext cx="7077075" cy="4195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0662" name="TextBox 7"/>
          <p:cNvSpPr txBox="1">
            <a:spLocks noChangeArrowheads="1"/>
          </p:cNvSpPr>
          <p:nvPr/>
        </p:nvSpPr>
        <p:spPr bwMode="auto">
          <a:xfrm>
            <a:off x="1703387" y="6019800"/>
            <a:ext cx="744061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2000" dirty="0">
                <a:solidFill>
                  <a:srgbClr val="008000"/>
                </a:solidFill>
              </a:rPr>
              <a:t>-&gt; good agreement with original MC studies and measured data  </a:t>
            </a:r>
          </a:p>
        </p:txBody>
      </p:sp>
      <p:sp>
        <p:nvSpPr>
          <p:cNvPr id="70663" name="Rectangle 3"/>
          <p:cNvSpPr txBox="1">
            <a:spLocks noChangeArrowheads="1"/>
          </p:cNvSpPr>
          <p:nvPr/>
        </p:nvSpPr>
        <p:spPr bwMode="auto">
          <a:xfrm>
            <a:off x="304800" y="5486400"/>
            <a:ext cx="80772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84" charset="2"/>
              <a:buChar char="n"/>
            </a:pPr>
            <a:r>
              <a:rPr lang="en-US" sz="1600" dirty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“Realistic” </a:t>
            </a:r>
            <a:r>
              <a:rPr lang="en-US" sz="1600" dirty="0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digitization stands for: </a:t>
            </a:r>
            <a:r>
              <a:rPr lang="en-US" sz="1600" dirty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40MHz </a:t>
            </a:r>
            <a:r>
              <a:rPr lang="en-US" sz="1600" dirty="0" err="1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SiPM</a:t>
            </a:r>
            <a:r>
              <a:rPr lang="en-US" sz="1600" dirty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 noise in 50ns gate; 4m attenuation length;</a:t>
            </a:r>
            <a:r>
              <a:rPr lang="en-US" sz="1600" dirty="0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 5 </a:t>
            </a:r>
            <a:r>
              <a:rPr lang="en-US" sz="1600" dirty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pixel single tower threshold; 70% light reflection on upstream fiber end;   </a:t>
            </a:r>
          </a:p>
        </p:txBody>
      </p:sp>
      <p:sp>
        <p:nvSpPr>
          <p:cNvPr id="70664" name="TextBox 10"/>
          <p:cNvSpPr txBox="1">
            <a:spLocks noChangeArrowheads="1"/>
          </p:cNvSpPr>
          <p:nvPr/>
        </p:nvSpPr>
        <p:spPr bwMode="auto">
          <a:xfrm>
            <a:off x="4419600" y="762000"/>
            <a:ext cx="45561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800" u="sng" dirty="0">
                <a:solidFill>
                  <a:srgbClr val="1F497D"/>
                </a:solidFill>
              </a:rPr>
              <a:t>3 degree track-to-tower-axis incident angle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ahoma" pitchFamily="-84" charset="0"/>
              </a:rPr>
              <a:t>Sep,3 2013</a:t>
            </a:r>
            <a:endParaRPr lang="ru-RU">
              <a:latin typeface="Tahoma" pitchFamily="-84" charset="0"/>
            </a:endParaRPr>
          </a:p>
        </p:txBody>
      </p:sp>
      <p:sp>
        <p:nvSpPr>
          <p:cNvPr id="6963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ahoma" pitchFamily="-84" charset="0"/>
              </a:rPr>
              <a:t>A.Kiselev</a:t>
            </a:r>
            <a:endParaRPr lang="ru-RU">
              <a:latin typeface="Tahoma" pitchFamily="-84" charset="0"/>
            </a:endParaRPr>
          </a:p>
        </p:txBody>
      </p:sp>
      <p:sp>
        <p:nvSpPr>
          <p:cNvPr id="69636" name="Rectangle 2"/>
          <p:cNvSpPr>
            <a:spLocks noGrp="1" noChangeArrowheads="1"/>
          </p:cNvSpPr>
          <p:nvPr>
            <p:ph type="title"/>
          </p:nvPr>
        </p:nvSpPr>
        <p:spPr>
          <a:xfrm>
            <a:off x="-228600" y="0"/>
            <a:ext cx="9601200" cy="762000"/>
          </a:xfrm>
        </p:spPr>
        <p:txBody>
          <a:bodyPr>
            <a:noAutofit/>
          </a:bodyPr>
          <a:lstStyle/>
          <a:p>
            <a:pPr eaLnBrk="1" hangingPunct="1"/>
            <a:r>
              <a:rPr lang="en-US" sz="4800" b="0" dirty="0" smtClean="0">
                <a:latin typeface="Arial Narrow"/>
                <a:ea typeface="ＭＳ Ｐゴシック" pitchFamily="-84" charset="-128"/>
                <a:cs typeface="Arial Narrow"/>
              </a:rPr>
              <a:t>FEMC tower “optimization”</a:t>
            </a:r>
          </a:p>
        </p:txBody>
      </p:sp>
      <p:pic>
        <p:nvPicPr>
          <p:cNvPr id="69637" name="Picture 5" descr="femc-safe-vs-orig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" y="1295400"/>
            <a:ext cx="6369050" cy="3776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9638" name="Picture 6" descr="original-mesh.png"/>
          <p:cNvPicPr>
            <a:picLocks noChangeAspect="1"/>
          </p:cNvPicPr>
          <p:nvPr/>
        </p:nvPicPr>
        <p:blipFill>
          <a:blip r:embed="rId3"/>
          <a:srcRect l="10036" t="13458" r="10036" b="13458"/>
          <a:stretch>
            <a:fillRect/>
          </a:stretch>
        </p:blipFill>
        <p:spPr bwMode="auto">
          <a:xfrm>
            <a:off x="7010400" y="990600"/>
            <a:ext cx="1922463" cy="1966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9639" name="Picture 7" descr="new-safe-mesh.png"/>
          <p:cNvPicPr>
            <a:picLocks noChangeAspect="1"/>
          </p:cNvPicPr>
          <p:nvPr/>
        </p:nvPicPr>
        <p:blipFill>
          <a:blip r:embed="rId4"/>
          <a:srcRect l="10036" t="13458" r="10036" b="14578"/>
          <a:stretch>
            <a:fillRect/>
          </a:stretch>
        </p:blipFill>
        <p:spPr bwMode="auto">
          <a:xfrm>
            <a:off x="7010400" y="3657600"/>
            <a:ext cx="1922463" cy="193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9640" name="TextBox 8"/>
          <p:cNvSpPr txBox="1">
            <a:spLocks noChangeArrowheads="1"/>
          </p:cNvSpPr>
          <p:nvPr/>
        </p:nvSpPr>
        <p:spPr bwMode="auto">
          <a:xfrm>
            <a:off x="7239000" y="2971800"/>
            <a:ext cx="1547813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800" u="sng" dirty="0">
                <a:solidFill>
                  <a:srgbClr val="1F497D"/>
                </a:solidFill>
              </a:rPr>
              <a:t>original mesh  </a:t>
            </a:r>
          </a:p>
        </p:txBody>
      </p:sp>
      <p:sp>
        <p:nvSpPr>
          <p:cNvPr id="69641" name="TextBox 9"/>
          <p:cNvSpPr txBox="1">
            <a:spLocks noChangeArrowheads="1"/>
          </p:cNvSpPr>
          <p:nvPr/>
        </p:nvSpPr>
        <p:spPr bwMode="auto">
          <a:xfrm>
            <a:off x="7086600" y="5715000"/>
            <a:ext cx="17843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800" u="sng" dirty="0">
                <a:solidFill>
                  <a:srgbClr val="1F497D"/>
                </a:solidFill>
              </a:rPr>
              <a:t>optimized mesh  </a:t>
            </a:r>
          </a:p>
        </p:txBody>
      </p:sp>
      <p:sp>
        <p:nvSpPr>
          <p:cNvPr id="69642" name="TextBox 10"/>
          <p:cNvSpPr txBox="1">
            <a:spLocks noChangeArrowheads="1"/>
          </p:cNvSpPr>
          <p:nvPr/>
        </p:nvSpPr>
        <p:spPr bwMode="auto">
          <a:xfrm>
            <a:off x="1143000" y="5410200"/>
            <a:ext cx="575468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2000">
                <a:solidFill>
                  <a:srgbClr val="008000"/>
                </a:solidFill>
              </a:rPr>
              <a:t>-&gt; optimized mesh design can probably decrease </a:t>
            </a:r>
          </a:p>
          <a:p>
            <a:r>
              <a:rPr lang="en-US" sz="2000">
                <a:solidFill>
                  <a:srgbClr val="008000"/>
                </a:solidFill>
              </a:rPr>
              <a:t>     “constant term” in energy resolution 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ahoma" pitchFamily="-84" charset="0"/>
              </a:rPr>
              <a:t>Sep,3 2013</a:t>
            </a:r>
            <a:endParaRPr lang="ru-RU">
              <a:latin typeface="Tahoma" pitchFamily="-84" charset="0"/>
            </a:endParaRPr>
          </a:p>
        </p:txBody>
      </p:sp>
      <p:sp>
        <p:nvSpPr>
          <p:cNvPr id="72707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ahoma" pitchFamily="-84" charset="0"/>
              </a:rPr>
              <a:t>A.Kiselev</a:t>
            </a:r>
            <a:endParaRPr lang="ru-RU">
              <a:latin typeface="Tahoma" pitchFamily="-84" charset="0"/>
            </a:endParaRPr>
          </a:p>
        </p:txBody>
      </p:sp>
      <p:sp>
        <p:nvSpPr>
          <p:cNvPr id="7270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762000"/>
          </a:xfrm>
        </p:spPr>
        <p:txBody>
          <a:bodyPr>
            <a:noAutofit/>
          </a:bodyPr>
          <a:lstStyle/>
          <a:p>
            <a:pPr eaLnBrk="1" hangingPunct="1"/>
            <a:r>
              <a:rPr lang="en-US" sz="4800" b="0" dirty="0" smtClean="0">
                <a:latin typeface="Arial Narrow"/>
                <a:ea typeface="ＭＳ Ｐゴシック" pitchFamily="-84" charset="-128"/>
                <a:cs typeface="Arial Narrow"/>
              </a:rPr>
              <a:t>Barrel EM Calorimeter (CEMC)</a:t>
            </a:r>
          </a:p>
        </p:txBody>
      </p:sp>
      <p:pic>
        <p:nvPicPr>
          <p:cNvPr id="72709" name="Picture 4" descr="cemc.png"/>
          <p:cNvPicPr>
            <a:picLocks noChangeAspect="1"/>
          </p:cNvPicPr>
          <p:nvPr/>
        </p:nvPicPr>
        <p:blipFill>
          <a:blip r:embed="rId2"/>
          <a:srcRect l="24001" t="14000" r="12000" b="5333"/>
          <a:stretch>
            <a:fillRect/>
          </a:stretch>
        </p:blipFill>
        <p:spPr bwMode="auto">
          <a:xfrm>
            <a:off x="228600" y="1143000"/>
            <a:ext cx="4191000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2710" name="Rectangle 3"/>
          <p:cNvSpPr txBox="1">
            <a:spLocks noChangeArrowheads="1"/>
          </p:cNvSpPr>
          <p:nvPr/>
        </p:nvSpPr>
        <p:spPr bwMode="auto">
          <a:xfrm>
            <a:off x="381000" y="4953000"/>
            <a:ext cx="87630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84" charset="2"/>
              <a:buChar char="n"/>
            </a:pPr>
            <a:r>
              <a:rPr lang="en-US" sz="2000" dirty="0">
                <a:solidFill>
                  <a:schemeClr val="tx2"/>
                </a:solidFill>
                <a:ea typeface="ＭＳ Ｐゴシック" pitchFamily="-84" charset="-128"/>
                <a:cs typeface="ＭＳ Ｐゴシック" pitchFamily="-84" charset="-128"/>
              </a:rPr>
              <a:t>same tungsten powder + fibers technology as FEMC, …</a:t>
            </a: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84" charset="2"/>
              <a:buChar char="n"/>
            </a:pPr>
            <a:r>
              <a:rPr lang="en-US" sz="2000" dirty="0">
                <a:solidFill>
                  <a:schemeClr val="tx2"/>
                </a:solidFill>
                <a:ea typeface="ＭＳ Ｐゴシック" pitchFamily="-84" charset="-128"/>
                <a:cs typeface="ＭＳ Ｐゴシック" pitchFamily="-84" charset="-128"/>
              </a:rPr>
              <a:t>… but towers are tapered  </a:t>
            </a: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84" charset="2"/>
              <a:buChar char="n"/>
            </a:pPr>
            <a:r>
              <a:rPr lang="en-US" sz="2000" dirty="0">
                <a:solidFill>
                  <a:schemeClr val="tx2"/>
                </a:solidFill>
                <a:ea typeface="ＭＳ Ｐゴシック" pitchFamily="-84" charset="-128"/>
                <a:cs typeface="ＭＳ Ｐゴシック" pitchFamily="-84" charset="-128"/>
              </a:rPr>
              <a:t>non-</a:t>
            </a:r>
            <a:r>
              <a:rPr lang="en-US" sz="2000" dirty="0" smtClean="0">
                <a:solidFill>
                  <a:schemeClr val="tx2"/>
                </a:solidFill>
                <a:ea typeface="ＭＳ Ｐゴシック" pitchFamily="-84" charset="-128"/>
                <a:cs typeface="ＭＳ Ｐゴシック" pitchFamily="-84" charset="-128"/>
              </a:rPr>
              <a:t>projective geometry; </a:t>
            </a:r>
            <a:r>
              <a:rPr lang="en-US" sz="2000" dirty="0">
                <a:solidFill>
                  <a:schemeClr val="tx2"/>
                </a:solidFill>
                <a:ea typeface="ＭＳ Ｐゴシック" pitchFamily="-84" charset="-128"/>
                <a:cs typeface="ＭＳ Ｐゴシック" pitchFamily="-84" charset="-128"/>
              </a:rPr>
              <a:t>radial distance from beam line [815 .. 980]mm</a:t>
            </a:r>
          </a:p>
        </p:txBody>
      </p:sp>
      <p:pic>
        <p:nvPicPr>
          <p:cNvPr id="72711" name="Picture 7" descr="cemc-vs-energy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24400" y="1143000"/>
            <a:ext cx="4246563" cy="305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2712" name="TextBox 8"/>
          <p:cNvSpPr txBox="1">
            <a:spLocks noChangeArrowheads="1"/>
          </p:cNvSpPr>
          <p:nvPr/>
        </p:nvSpPr>
        <p:spPr bwMode="auto">
          <a:xfrm>
            <a:off x="3622675" y="4191000"/>
            <a:ext cx="552132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2000">
                <a:solidFill>
                  <a:srgbClr val="008000"/>
                </a:solidFill>
              </a:rPr>
              <a:t>-&gt; barrel calorimeter collects less light, but </a:t>
            </a:r>
          </a:p>
          <a:p>
            <a:r>
              <a:rPr lang="en-US" sz="2000">
                <a:solidFill>
                  <a:srgbClr val="008000"/>
                </a:solidFill>
              </a:rPr>
              <a:t>response (at a fixed 3</a:t>
            </a:r>
            <a:r>
              <a:rPr lang="en-US" sz="2000" baseline="30000">
                <a:solidFill>
                  <a:srgbClr val="008000"/>
                </a:solidFill>
              </a:rPr>
              <a:t>o </a:t>
            </a:r>
            <a:r>
              <a:rPr lang="en-US" sz="2000">
                <a:solidFill>
                  <a:srgbClr val="008000"/>
                </a:solidFill>
              </a:rPr>
              <a:t>angle) is perfectly linear 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Sep,3 2013</a:t>
            </a:r>
            <a:endParaRPr lang="ru-RU" dirty="0"/>
          </a:p>
        </p:txBody>
      </p:sp>
      <p:sp>
        <p:nvSpPr>
          <p:cNvPr id="4915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A.Kiselev</a:t>
            </a:r>
            <a:endParaRPr lang="ru-RU" dirty="0"/>
          </a:p>
        </p:txBody>
      </p:sp>
      <p:sp>
        <p:nvSpPr>
          <p:cNvPr id="4915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762000"/>
          </a:xfrm>
        </p:spPr>
        <p:txBody>
          <a:bodyPr>
            <a:noAutofit/>
          </a:bodyPr>
          <a:lstStyle/>
          <a:p>
            <a:pPr eaLnBrk="1" hangingPunct="1"/>
            <a:r>
              <a:rPr lang="en-US" sz="4800" b="0" dirty="0" smtClean="0">
                <a:latin typeface="Arial Narrow Bold"/>
                <a:ea typeface="ＭＳ Ｐゴシック" pitchFamily="-84" charset="-128"/>
                <a:cs typeface="Arial Narrow Bold"/>
              </a:rPr>
              <a:t>EIC detector layout (phase 2)</a:t>
            </a:r>
          </a:p>
        </p:txBody>
      </p:sp>
      <p:pic>
        <p:nvPicPr>
          <p:cNvPr id="49157" name="Picture 6" descr="Eic-det-v8.png"/>
          <p:cNvPicPr>
            <a:picLocks noChangeAspect="1"/>
          </p:cNvPicPr>
          <p:nvPr/>
        </p:nvPicPr>
        <p:blipFill>
          <a:blip r:embed="rId2"/>
          <a:srcRect b="15469"/>
          <a:stretch>
            <a:fillRect/>
          </a:stretch>
        </p:blipFill>
        <p:spPr bwMode="auto">
          <a:xfrm>
            <a:off x="457200" y="1447800"/>
            <a:ext cx="8201025" cy="449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ahoma" pitchFamily="-84" charset="0"/>
              </a:rPr>
              <a:t>Sep,3 2013</a:t>
            </a:r>
            <a:endParaRPr lang="ru-RU">
              <a:latin typeface="Tahoma" pitchFamily="-84" charset="0"/>
            </a:endParaRPr>
          </a:p>
        </p:txBody>
      </p:sp>
      <p:sp>
        <p:nvSpPr>
          <p:cNvPr id="73731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ahoma" pitchFamily="-84" charset="0"/>
              </a:rPr>
              <a:t>A.Kiselev</a:t>
            </a:r>
            <a:endParaRPr lang="ru-RU">
              <a:latin typeface="Tahoma" pitchFamily="-84" charset="0"/>
            </a:endParaRPr>
          </a:p>
        </p:txBody>
      </p:sp>
      <p:sp>
        <p:nvSpPr>
          <p:cNvPr id="7373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762000"/>
          </a:xfrm>
        </p:spPr>
        <p:txBody>
          <a:bodyPr>
            <a:noAutofit/>
          </a:bodyPr>
          <a:lstStyle/>
          <a:p>
            <a:pPr eaLnBrk="1" hangingPunct="1"/>
            <a:r>
              <a:rPr lang="en-US" sz="4800" b="0" dirty="0" smtClean="0">
                <a:latin typeface="Arial Narrow"/>
                <a:ea typeface="ＭＳ Ｐゴシック" pitchFamily="-84" charset="-128"/>
                <a:cs typeface="Arial Narrow"/>
              </a:rPr>
              <a:t>CEMC energy resolution </a:t>
            </a:r>
            <a:r>
              <a:rPr lang="en-US" sz="4800" b="0" dirty="0" smtClean="0">
                <a:latin typeface="Arial Narrow"/>
                <a:ea typeface="ＭＳ Ｐゴシック" pitchFamily="-84" charset="-128"/>
                <a:cs typeface="Arial Narrow"/>
              </a:rPr>
              <a:t>plot #</a:t>
            </a:r>
            <a:r>
              <a:rPr lang="en-US" sz="4800" b="0" dirty="0" smtClean="0">
                <a:latin typeface="Arial Narrow"/>
                <a:ea typeface="ＭＳ Ｐゴシック" pitchFamily="-84" charset="-128"/>
                <a:cs typeface="Arial Narrow"/>
              </a:rPr>
              <a:t>1</a:t>
            </a:r>
          </a:p>
        </p:txBody>
      </p:sp>
      <p:sp>
        <p:nvSpPr>
          <p:cNvPr id="73733" name="TextBox 7"/>
          <p:cNvSpPr txBox="1">
            <a:spLocks noChangeArrowheads="1"/>
          </p:cNvSpPr>
          <p:nvPr/>
        </p:nvSpPr>
        <p:spPr bwMode="auto">
          <a:xfrm>
            <a:off x="990600" y="5715000"/>
            <a:ext cx="764698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sz="2000">
                <a:solidFill>
                  <a:srgbClr val="008000"/>
                </a:solidFill>
              </a:rPr>
              <a:t>-&gt; simulation does not show any noticeable difference in energy </a:t>
            </a:r>
          </a:p>
          <a:p>
            <a:r>
              <a:rPr lang="en-US" sz="2000">
                <a:solidFill>
                  <a:srgbClr val="008000"/>
                </a:solidFill>
              </a:rPr>
              <a:t>     resolution between straight and tapered tower calorimeters   </a:t>
            </a:r>
          </a:p>
        </p:txBody>
      </p:sp>
      <p:sp>
        <p:nvSpPr>
          <p:cNvPr id="73734" name="TextBox 8"/>
          <p:cNvSpPr txBox="1">
            <a:spLocks noChangeArrowheads="1"/>
          </p:cNvSpPr>
          <p:nvPr/>
        </p:nvSpPr>
        <p:spPr bwMode="auto">
          <a:xfrm>
            <a:off x="4587875" y="914400"/>
            <a:ext cx="45561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800" u="sng" dirty="0">
                <a:solidFill>
                  <a:srgbClr val="1F497D"/>
                </a:solidFill>
              </a:rPr>
              <a:t>3 degree track-to-tower-axis incident angle</a:t>
            </a:r>
          </a:p>
        </p:txBody>
      </p:sp>
      <p:pic>
        <p:nvPicPr>
          <p:cNvPr id="73735" name="Picture 9" descr="cemc-vs-femc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66800" y="1371600"/>
            <a:ext cx="7077075" cy="4195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ahoma" pitchFamily="-84" charset="0"/>
              </a:rPr>
              <a:t>Sep,3 2013</a:t>
            </a:r>
            <a:endParaRPr lang="ru-RU">
              <a:latin typeface="Tahoma" pitchFamily="-84" charset="0"/>
            </a:endParaRPr>
          </a:p>
        </p:txBody>
      </p:sp>
      <p:sp>
        <p:nvSpPr>
          <p:cNvPr id="7475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ahoma" pitchFamily="-84" charset="0"/>
              </a:rPr>
              <a:t>A.Kiselev</a:t>
            </a:r>
            <a:endParaRPr lang="ru-RU">
              <a:latin typeface="Tahoma" pitchFamily="-84" charset="0"/>
            </a:endParaRPr>
          </a:p>
        </p:txBody>
      </p:sp>
      <p:sp>
        <p:nvSpPr>
          <p:cNvPr id="7475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762000"/>
          </a:xfrm>
        </p:spPr>
        <p:txBody>
          <a:bodyPr>
            <a:noAutofit/>
          </a:bodyPr>
          <a:lstStyle/>
          <a:p>
            <a:pPr eaLnBrk="1" hangingPunct="1"/>
            <a:r>
              <a:rPr lang="en-US" sz="4800" b="0" dirty="0" smtClean="0">
                <a:latin typeface="Arial Narrow"/>
                <a:ea typeface="ＭＳ Ｐゴシック" pitchFamily="-84" charset="-128"/>
                <a:cs typeface="Arial Narrow"/>
              </a:rPr>
              <a:t>CEMC energy resolution </a:t>
            </a:r>
            <a:r>
              <a:rPr lang="en-US" sz="4800" b="0" dirty="0" smtClean="0">
                <a:latin typeface="Arial Narrow"/>
                <a:ea typeface="ＭＳ Ｐゴシック" pitchFamily="-84" charset="-128"/>
                <a:cs typeface="Arial Narrow"/>
              </a:rPr>
              <a:t>plot #</a:t>
            </a:r>
            <a:r>
              <a:rPr lang="en-US" sz="4800" b="0" dirty="0" smtClean="0">
                <a:latin typeface="Arial Narrow"/>
                <a:ea typeface="ＭＳ Ｐゴシック" pitchFamily="-84" charset="-128"/>
                <a:cs typeface="Arial Narrow"/>
              </a:rPr>
              <a:t>2</a:t>
            </a:r>
          </a:p>
        </p:txBody>
      </p:sp>
      <p:sp>
        <p:nvSpPr>
          <p:cNvPr id="74757" name="TextBox 7"/>
          <p:cNvSpPr txBox="1">
            <a:spLocks noChangeArrowheads="1"/>
          </p:cNvSpPr>
          <p:nvPr/>
        </p:nvSpPr>
        <p:spPr bwMode="auto">
          <a:xfrm>
            <a:off x="1676400" y="5715000"/>
            <a:ext cx="72390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r>
              <a:rPr lang="en-US" sz="2000" dirty="0">
                <a:solidFill>
                  <a:srgbClr val="008000"/>
                </a:solidFill>
              </a:rPr>
              <a:t>-&gt; energy response goes down with polar angle because of </a:t>
            </a:r>
          </a:p>
          <a:p>
            <a:r>
              <a:rPr lang="en-US" sz="2000" dirty="0">
                <a:solidFill>
                  <a:srgbClr val="008000"/>
                </a:solidFill>
              </a:rPr>
              <a:t>    effectively decreasing sampling fraction; quite reasonable    </a:t>
            </a:r>
          </a:p>
        </p:txBody>
      </p:sp>
      <p:sp>
        <p:nvSpPr>
          <p:cNvPr id="74758" name="TextBox 8"/>
          <p:cNvSpPr txBox="1">
            <a:spLocks noChangeArrowheads="1"/>
          </p:cNvSpPr>
          <p:nvPr/>
        </p:nvSpPr>
        <p:spPr bwMode="auto">
          <a:xfrm>
            <a:off x="6858000" y="838200"/>
            <a:ext cx="201937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800" u="sng" dirty="0">
                <a:solidFill>
                  <a:srgbClr val="1F497D"/>
                </a:solidFill>
              </a:rPr>
              <a:t>8 GeV/c electrons</a:t>
            </a:r>
          </a:p>
        </p:txBody>
      </p:sp>
      <p:pic>
        <p:nvPicPr>
          <p:cNvPr id="74759" name="Picture 8" descr="cemc-e0-vs-theta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66800" y="1371600"/>
            <a:ext cx="7077075" cy="4195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ahoma" pitchFamily="-84" charset="0"/>
              </a:rPr>
              <a:t>Sep,3 2013</a:t>
            </a:r>
            <a:endParaRPr lang="ru-RU">
              <a:latin typeface="Tahoma" pitchFamily="-84" charset="0"/>
            </a:endParaRPr>
          </a:p>
        </p:txBody>
      </p:sp>
      <p:sp>
        <p:nvSpPr>
          <p:cNvPr id="75779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ahoma" pitchFamily="-84" charset="0"/>
              </a:rPr>
              <a:t>A.Kiselev</a:t>
            </a:r>
            <a:endParaRPr lang="ru-RU">
              <a:latin typeface="Tahoma" pitchFamily="-84" charset="0"/>
            </a:endParaRPr>
          </a:p>
        </p:txBody>
      </p:sp>
      <p:sp>
        <p:nvSpPr>
          <p:cNvPr id="7578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762000"/>
          </a:xfrm>
        </p:spPr>
        <p:txBody>
          <a:bodyPr>
            <a:noAutofit/>
          </a:bodyPr>
          <a:lstStyle/>
          <a:p>
            <a:pPr eaLnBrk="1" hangingPunct="1"/>
            <a:r>
              <a:rPr lang="en-US" sz="4800" b="0" dirty="0" smtClean="0">
                <a:latin typeface="Arial Narrow"/>
                <a:ea typeface="ＭＳ Ｐゴシック" pitchFamily="-84" charset="-128"/>
                <a:cs typeface="Arial Narrow"/>
              </a:rPr>
              <a:t>CEMC energy resolution </a:t>
            </a:r>
            <a:r>
              <a:rPr lang="en-US" sz="4800" b="0" dirty="0" smtClean="0">
                <a:latin typeface="Arial Narrow"/>
                <a:ea typeface="ＭＳ Ｐゴシック" pitchFamily="-84" charset="-128"/>
                <a:cs typeface="Arial Narrow"/>
              </a:rPr>
              <a:t>plot #</a:t>
            </a:r>
            <a:r>
              <a:rPr lang="en-US" sz="4800" b="0" dirty="0" smtClean="0">
                <a:latin typeface="Arial Narrow"/>
                <a:ea typeface="ＭＳ Ｐゴシック" pitchFamily="-84" charset="-128"/>
                <a:cs typeface="Arial Narrow"/>
              </a:rPr>
              <a:t>3</a:t>
            </a:r>
          </a:p>
        </p:txBody>
      </p:sp>
      <p:sp>
        <p:nvSpPr>
          <p:cNvPr id="75781" name="TextBox 7"/>
          <p:cNvSpPr txBox="1">
            <a:spLocks noChangeArrowheads="1"/>
          </p:cNvSpPr>
          <p:nvPr/>
        </p:nvSpPr>
        <p:spPr bwMode="auto">
          <a:xfrm>
            <a:off x="1905000" y="5715000"/>
            <a:ext cx="69342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r>
              <a:rPr lang="en-US" sz="2000" dirty="0">
                <a:solidFill>
                  <a:srgbClr val="008000"/>
                </a:solidFill>
              </a:rPr>
              <a:t>-&gt; energy resolution degrades with polar angle</a:t>
            </a:r>
            <a:r>
              <a:rPr lang="en-US" sz="2000" dirty="0" smtClean="0">
                <a:solidFill>
                  <a:srgbClr val="008000"/>
                </a:solidFill>
              </a:rPr>
              <a:t> (most likely because </a:t>
            </a:r>
            <a:r>
              <a:rPr lang="en-US" sz="2000" dirty="0">
                <a:solidFill>
                  <a:srgbClr val="008000"/>
                </a:solidFill>
              </a:rPr>
              <a:t>of</a:t>
            </a:r>
            <a:r>
              <a:rPr lang="en-US" sz="2000" dirty="0" smtClean="0">
                <a:solidFill>
                  <a:srgbClr val="008000"/>
                </a:solidFill>
              </a:rPr>
              <a:t> effectively </a:t>
            </a:r>
            <a:r>
              <a:rPr lang="en-US" sz="2000" dirty="0">
                <a:solidFill>
                  <a:srgbClr val="008000"/>
                </a:solidFill>
              </a:rPr>
              <a:t>decreasing sampling </a:t>
            </a:r>
            <a:r>
              <a:rPr lang="en-US" sz="2000" dirty="0" smtClean="0">
                <a:solidFill>
                  <a:srgbClr val="008000"/>
                </a:solidFill>
              </a:rPr>
              <a:t>frequency)   </a:t>
            </a:r>
            <a:endParaRPr lang="en-US" sz="2000" dirty="0">
              <a:solidFill>
                <a:srgbClr val="008000"/>
              </a:solidFill>
            </a:endParaRPr>
          </a:p>
        </p:txBody>
      </p:sp>
      <p:sp>
        <p:nvSpPr>
          <p:cNvPr id="75782" name="TextBox 8"/>
          <p:cNvSpPr txBox="1">
            <a:spLocks noChangeArrowheads="1"/>
          </p:cNvSpPr>
          <p:nvPr/>
        </p:nvSpPr>
        <p:spPr bwMode="auto">
          <a:xfrm>
            <a:off x="5943600" y="914400"/>
            <a:ext cx="201937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800" u="sng" dirty="0">
                <a:solidFill>
                  <a:srgbClr val="1F497D"/>
                </a:solidFill>
              </a:rPr>
              <a:t>8 GeV/c electrons</a:t>
            </a:r>
          </a:p>
        </p:txBody>
      </p:sp>
      <p:pic>
        <p:nvPicPr>
          <p:cNvPr id="75783" name="Picture 7" descr="cemc-de-vs-theta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66800" y="1371600"/>
            <a:ext cx="7077075" cy="4195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7"/>
          <p:cNvSpPr>
            <a:spLocks noChangeArrowheads="1"/>
          </p:cNvSpPr>
          <p:nvPr/>
        </p:nvSpPr>
        <p:spPr bwMode="auto">
          <a:xfrm>
            <a:off x="0" y="2057400"/>
            <a:ext cx="91440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prstTxWarp prst="textNoShape">
              <a:avLst/>
            </a:prstTxWarp>
          </a:bodyPr>
          <a:lstStyle/>
          <a:p>
            <a:pPr algn="ctr"/>
            <a:r>
              <a:rPr lang="en-US" sz="5400" b="1" dirty="0" smtClean="0">
                <a:solidFill>
                  <a:schemeClr val="tx2"/>
                </a:solidFill>
                <a:latin typeface="Arial" pitchFamily="-84" charset="0"/>
              </a:rPr>
              <a:t>Calorimeter R&amp;D</a:t>
            </a:r>
            <a:endParaRPr lang="en-US" sz="5400" b="1" dirty="0">
              <a:solidFill>
                <a:schemeClr val="tx2"/>
              </a:solidFill>
              <a:latin typeface="Arial" pitchFamily="-84" charset="0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Sep,3 2013</a:t>
            </a:r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A.Kiselev</a:t>
            </a:r>
            <a:endParaRPr lang="ru-RU"/>
          </a:p>
        </p:txBody>
      </p:sp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0" y="3276600"/>
            <a:ext cx="9144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prstTxWarp prst="textNoShape">
              <a:avLst/>
            </a:prstTxWarp>
          </a:bodyPr>
          <a:lstStyle/>
          <a:p>
            <a:pPr algn="ctr"/>
            <a:r>
              <a:rPr lang="en-US" sz="2000" b="1" dirty="0" smtClean="0">
                <a:solidFill>
                  <a:schemeClr val="tx2"/>
                </a:solidFill>
                <a:latin typeface="Arial" pitchFamily="-84" charset="0"/>
              </a:rPr>
              <a:t>(by-product for PHENIX upgrade)</a:t>
            </a:r>
            <a:endParaRPr lang="en-US" sz="2000" b="1" dirty="0">
              <a:solidFill>
                <a:schemeClr val="tx2"/>
              </a:solidFill>
              <a:latin typeface="Arial" pitchFamily="-8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762000"/>
          </a:xfrm>
        </p:spPr>
        <p:txBody>
          <a:bodyPr>
            <a:noAutofit/>
          </a:bodyPr>
          <a:lstStyle/>
          <a:p>
            <a:pPr eaLnBrk="1" hangingPunct="1"/>
            <a:r>
              <a:rPr lang="en-US" sz="4800" b="0" dirty="0" smtClean="0">
                <a:latin typeface="Arial Narrow"/>
                <a:ea typeface="ＭＳ Ｐゴシック" pitchFamily="-84" charset="-128"/>
                <a:cs typeface="Arial Narrow"/>
              </a:rPr>
              <a:t>PHENIX upgrade calorimeter </a:t>
            </a:r>
            <a:r>
              <a:rPr lang="en-US" sz="4800" b="0" dirty="0" smtClean="0">
                <a:latin typeface="Arial Narrow"/>
                <a:ea typeface="ＭＳ Ｐゴシック" pitchFamily="-84" charset="-128"/>
                <a:cs typeface="Arial Narrow"/>
              </a:rPr>
              <a:t>setup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Sep,3 2013</a:t>
            </a:r>
            <a:endParaRPr lang="ru-RU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A.Kiselev</a:t>
            </a:r>
            <a:endParaRPr lang="ru-RU"/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 bwMode="auto">
          <a:xfrm>
            <a:off x="304800" y="990600"/>
            <a:ext cx="76962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84" charset="2"/>
              <a:buChar char="n"/>
            </a:pPr>
            <a:r>
              <a:rPr lang="en-US" sz="2400" dirty="0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t</a:t>
            </a:r>
            <a:r>
              <a:rPr lang="en-US" sz="2400" dirty="0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ungsten scintillating fiber epoxy sandwich</a:t>
            </a: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84" charset="2"/>
              <a:buChar char="n"/>
            </a:pPr>
            <a:r>
              <a:rPr lang="en-US" sz="2400" dirty="0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d</a:t>
            </a:r>
            <a:r>
              <a:rPr lang="en-US" sz="2400" dirty="0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efault configuration:</a:t>
            </a:r>
          </a:p>
          <a:p>
            <a:pPr marL="621792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84" charset="2"/>
              <a:buChar char="n"/>
            </a:pPr>
            <a:r>
              <a:rPr lang="en-US" dirty="0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1mm fibers; 7 fiber layers per </a:t>
            </a:r>
            <a:r>
              <a:rPr lang="en-US" dirty="0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20x20 mm</a:t>
            </a:r>
            <a:r>
              <a:rPr lang="en-US" baseline="30000" dirty="0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2 </a:t>
            </a:r>
            <a:r>
              <a:rPr lang="en-US" baseline="30000" dirty="0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 </a:t>
            </a:r>
            <a:r>
              <a:rPr lang="en-US" dirty="0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“tower”</a:t>
            </a:r>
            <a:endParaRPr lang="en-US" dirty="0" smtClean="0">
              <a:solidFill>
                <a:srgbClr val="1F497D"/>
              </a:solidFill>
              <a:ea typeface="ＭＳ Ｐゴシック" pitchFamily="-84" charset="-128"/>
              <a:cs typeface="ＭＳ Ｐゴシック" pitchFamily="-84" charset="-128"/>
            </a:endParaRPr>
          </a:p>
          <a:p>
            <a:pPr marL="621792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84" charset="2"/>
              <a:buChar char="n"/>
            </a:pPr>
            <a:r>
              <a:rPr lang="en-US" dirty="0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sampling fraction for </a:t>
            </a:r>
            <a:r>
              <a:rPr lang="en-US" dirty="0" err="1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e</a:t>
            </a:r>
            <a:r>
              <a:rPr lang="en-US" dirty="0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/m showers ~2.3% 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tretch>
            <a:fillRect/>
          </a:stretch>
        </p:blipFill>
        <p:spPr>
          <a:xfrm>
            <a:off x="5257800" y="4267200"/>
            <a:ext cx="3657600" cy="2057400"/>
          </a:xfrm>
          <a:prstGeom prst="rect">
            <a:avLst/>
          </a:prstGeom>
        </p:spPr>
      </p:pic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72200" y="1676400"/>
            <a:ext cx="2743200" cy="2057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43000" y="2590800"/>
            <a:ext cx="3926349" cy="11098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2" name="Group 9220"/>
          <p:cNvGrpSpPr/>
          <p:nvPr/>
        </p:nvGrpSpPr>
        <p:grpSpPr>
          <a:xfrm>
            <a:off x="6400800" y="4572000"/>
            <a:ext cx="1371600" cy="284013"/>
            <a:chOff x="6477000" y="3602187"/>
            <a:chExt cx="1371600" cy="284013"/>
          </a:xfrm>
        </p:grpSpPr>
        <p:cxnSp>
          <p:nvCxnSpPr>
            <p:cNvPr id="13" name="Straight Connector 12"/>
            <p:cNvCxnSpPr/>
            <p:nvPr/>
          </p:nvCxnSpPr>
          <p:spPr>
            <a:xfrm>
              <a:off x="6477000" y="3664424"/>
              <a:ext cx="0" cy="221776"/>
            </a:xfrm>
            <a:prstGeom prst="line">
              <a:avLst/>
            </a:prstGeom>
            <a:ln w="15875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>
              <a:off x="7848600" y="3657600"/>
              <a:ext cx="0" cy="221776"/>
            </a:xfrm>
            <a:prstGeom prst="line">
              <a:avLst/>
            </a:prstGeom>
            <a:ln w="15875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Arrow Connector 14"/>
            <p:cNvCxnSpPr>
              <a:stCxn id="17" idx="1"/>
            </p:cNvCxnSpPr>
            <p:nvPr/>
          </p:nvCxnSpPr>
          <p:spPr>
            <a:xfrm flipH="1">
              <a:off x="6477000" y="3740687"/>
              <a:ext cx="381000" cy="6824"/>
            </a:xfrm>
            <a:prstGeom prst="straightConnector1">
              <a:avLst/>
            </a:prstGeom>
            <a:ln w="15875">
              <a:solidFill>
                <a:srgbClr val="00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Arrow Connector 15"/>
            <p:cNvCxnSpPr/>
            <p:nvPr/>
          </p:nvCxnSpPr>
          <p:spPr>
            <a:xfrm flipV="1">
              <a:off x="7461050" y="3768488"/>
              <a:ext cx="387550" cy="6824"/>
            </a:xfrm>
            <a:prstGeom prst="straightConnector1">
              <a:avLst/>
            </a:prstGeom>
            <a:ln w="15875">
              <a:solidFill>
                <a:srgbClr val="00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TextBox 16"/>
            <p:cNvSpPr txBox="1"/>
            <p:nvPr/>
          </p:nvSpPr>
          <p:spPr>
            <a:xfrm>
              <a:off x="6858000" y="3602187"/>
              <a:ext cx="61908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 dirty="0" smtClean="0">
                  <a:solidFill>
                    <a:srgbClr val="000000"/>
                  </a:solidFill>
                </a:rPr>
                <a:t>10 cm</a:t>
              </a:r>
              <a:endParaRPr lang="en-US" sz="1200" b="1" dirty="0">
                <a:solidFill>
                  <a:srgbClr val="000000"/>
                </a:solidFill>
              </a:endParaRPr>
            </a:p>
          </p:txBody>
        </p:sp>
      </p:grpSp>
      <p:pic>
        <p:nvPicPr>
          <p:cNvPr id="18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43051" y="4162673"/>
            <a:ext cx="2194560" cy="21619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" name="TextBox 19"/>
          <p:cNvSpPr txBox="1"/>
          <p:nvPr/>
        </p:nvSpPr>
        <p:spPr>
          <a:xfrm>
            <a:off x="228600" y="3657600"/>
            <a:ext cx="4572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00000"/>
                </a:solidFill>
              </a:rPr>
              <a:t>P</a:t>
            </a:r>
            <a:r>
              <a:rPr lang="en-US" dirty="0" smtClean="0">
                <a:solidFill>
                  <a:srgbClr val="000000"/>
                </a:solidFill>
              </a:rPr>
              <a:t>ure tungsten metal sheet (</a:t>
            </a:r>
            <a:r>
              <a:rPr lang="en-US" dirty="0" smtClean="0">
                <a:solidFill>
                  <a:srgbClr val="000000"/>
                </a:solidFill>
                <a:latin typeface="Symbol" pitchFamily="18" charset="2"/>
              </a:rPr>
              <a:t>r</a:t>
            </a:r>
            <a:r>
              <a:rPr lang="en-US" dirty="0" smtClean="0">
                <a:solidFill>
                  <a:srgbClr val="000000"/>
                </a:solidFill>
              </a:rPr>
              <a:t> ~ 19.3 g/cm</a:t>
            </a:r>
            <a:r>
              <a:rPr lang="en-US" baseline="30000" dirty="0" smtClean="0">
                <a:solidFill>
                  <a:srgbClr val="000000"/>
                </a:solidFill>
              </a:rPr>
              <a:t>3</a:t>
            </a:r>
            <a:r>
              <a:rPr lang="en-US" dirty="0" smtClean="0">
                <a:solidFill>
                  <a:srgbClr val="000000"/>
                </a:solidFill>
              </a:rPr>
              <a:t>) Thickness ~ 0.5-1.0 mm</a:t>
            </a:r>
            <a:endParaRPr lang="en-US" baseline="30000" dirty="0" smtClean="0">
              <a:solidFill>
                <a:srgbClr val="000000"/>
              </a:solidFill>
            </a:endParaRPr>
          </a:p>
        </p:txBody>
      </p:sp>
      <p:cxnSp>
        <p:nvCxnSpPr>
          <p:cNvPr id="21" name="Straight Arrow Connector 20"/>
          <p:cNvCxnSpPr/>
          <p:nvPr/>
        </p:nvCxnSpPr>
        <p:spPr>
          <a:xfrm>
            <a:off x="3200400" y="4038600"/>
            <a:ext cx="339090" cy="304800"/>
          </a:xfrm>
          <a:prstGeom prst="straightConnector1">
            <a:avLst/>
          </a:prstGeom>
          <a:ln w="28575">
            <a:solidFill>
              <a:srgbClr val="0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181114" y="4687669"/>
            <a:ext cx="263828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2">
                    <a:lumMod val="25000"/>
                  </a:schemeClr>
                </a:solidFill>
              </a:rPr>
              <a:t>Tungsten powder epoxy</a:t>
            </a:r>
          </a:p>
          <a:p>
            <a:r>
              <a:rPr lang="en-US" dirty="0" smtClean="0">
                <a:solidFill>
                  <a:schemeClr val="bg2">
                    <a:lumMod val="25000"/>
                  </a:schemeClr>
                </a:solidFill>
              </a:rPr>
              <a:t> (</a:t>
            </a:r>
            <a:r>
              <a:rPr lang="en-US" dirty="0" smtClean="0">
                <a:solidFill>
                  <a:schemeClr val="bg2">
                    <a:lumMod val="25000"/>
                  </a:schemeClr>
                </a:solidFill>
                <a:latin typeface="Symbol" pitchFamily="18" charset="2"/>
              </a:rPr>
              <a:t>r </a:t>
            </a:r>
            <a:r>
              <a:rPr lang="en-US" dirty="0" smtClean="0">
                <a:solidFill>
                  <a:schemeClr val="bg2">
                    <a:lumMod val="25000"/>
                  </a:schemeClr>
                </a:solidFill>
              </a:rPr>
              <a:t>~ 10-11 g/cm</a:t>
            </a:r>
            <a:r>
              <a:rPr lang="en-US" baseline="30000" dirty="0" smtClean="0">
                <a:solidFill>
                  <a:schemeClr val="bg2">
                    <a:lumMod val="25000"/>
                  </a:schemeClr>
                </a:solidFill>
              </a:rPr>
              <a:t>3</a:t>
            </a:r>
            <a:r>
              <a:rPr lang="en-US" dirty="0" smtClean="0">
                <a:solidFill>
                  <a:schemeClr val="bg2">
                    <a:lumMod val="25000"/>
                  </a:schemeClr>
                </a:solidFill>
              </a:rPr>
              <a:t>)</a:t>
            </a:r>
            <a:endParaRPr lang="en-US" dirty="0">
              <a:solidFill>
                <a:schemeClr val="bg2">
                  <a:lumMod val="25000"/>
                </a:schemeClr>
              </a:solidFill>
            </a:endParaRPr>
          </a:p>
        </p:txBody>
      </p:sp>
      <p:cxnSp>
        <p:nvCxnSpPr>
          <p:cNvPr id="23" name="Straight Arrow Connector 22"/>
          <p:cNvCxnSpPr/>
          <p:nvPr/>
        </p:nvCxnSpPr>
        <p:spPr>
          <a:xfrm flipV="1">
            <a:off x="2705100" y="4908143"/>
            <a:ext cx="495300" cy="121057"/>
          </a:xfrm>
          <a:prstGeom prst="straightConnector1">
            <a:avLst/>
          </a:prstGeom>
          <a:ln w="28575">
            <a:solidFill>
              <a:schemeClr val="bg2">
                <a:lumMod val="2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473467" y="5525869"/>
            <a:ext cx="198002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tx2"/>
                </a:solidFill>
              </a:rPr>
              <a:t>Scintillating fibers</a:t>
            </a:r>
          </a:p>
          <a:p>
            <a:r>
              <a:rPr lang="en-US" dirty="0" smtClean="0">
                <a:solidFill>
                  <a:schemeClr val="tx2"/>
                </a:solidFill>
              </a:rPr>
              <a:t>~ 0.5 – 1.0 mm </a:t>
            </a:r>
            <a:endParaRPr lang="en-US" dirty="0">
              <a:solidFill>
                <a:schemeClr val="tx2"/>
              </a:solidFill>
            </a:endParaRPr>
          </a:p>
        </p:txBody>
      </p:sp>
      <p:cxnSp>
        <p:nvCxnSpPr>
          <p:cNvPr id="25" name="Straight Arrow Connector 24"/>
          <p:cNvCxnSpPr/>
          <p:nvPr/>
        </p:nvCxnSpPr>
        <p:spPr>
          <a:xfrm flipV="1">
            <a:off x="2438400" y="5278150"/>
            <a:ext cx="762000" cy="513050"/>
          </a:xfrm>
          <a:prstGeom prst="straightConnector1">
            <a:avLst/>
          </a:prstGeom>
          <a:ln w="28575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762000"/>
          </a:xfrm>
        </p:spPr>
        <p:txBody>
          <a:bodyPr>
            <a:noAutofit/>
          </a:bodyPr>
          <a:lstStyle/>
          <a:p>
            <a:pPr eaLnBrk="1" hangingPunct="1"/>
            <a:r>
              <a:rPr lang="en-US" sz="4800" b="0" dirty="0" smtClean="0">
                <a:latin typeface="Arial Narrow"/>
                <a:ea typeface="ＭＳ Ｐゴシック" pitchFamily="-84" charset="-128"/>
                <a:cs typeface="Arial Narrow"/>
              </a:rPr>
              <a:t>PHENIX </a:t>
            </a:r>
            <a:r>
              <a:rPr lang="en-US" sz="4800" b="0" dirty="0" smtClean="0">
                <a:latin typeface="Arial Narrow"/>
                <a:ea typeface="ＭＳ Ｐゴシック" pitchFamily="-84" charset="-128"/>
                <a:cs typeface="Arial Narrow"/>
              </a:rPr>
              <a:t>calorimeter</a:t>
            </a:r>
            <a:r>
              <a:rPr lang="en-US" sz="4800" b="0" dirty="0" smtClean="0">
                <a:latin typeface="Arial Narrow"/>
                <a:ea typeface="ＭＳ Ｐゴシック" pitchFamily="-84" charset="-128"/>
                <a:cs typeface="Arial Narrow"/>
              </a:rPr>
              <a:t> energy resolution</a:t>
            </a:r>
            <a:endParaRPr lang="en-US" sz="4800" b="0" dirty="0" smtClean="0">
              <a:latin typeface="Arial Narrow"/>
              <a:ea typeface="ＭＳ Ｐゴシック" pitchFamily="-84" charset="-128"/>
              <a:cs typeface="Arial Narrow"/>
            </a:endParaRPr>
          </a:p>
        </p:txBody>
      </p:sp>
      <p:pic>
        <p:nvPicPr>
          <p:cNvPr id="44035" name="Picture 6" descr="phenix-de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90600" y="1676400"/>
            <a:ext cx="7077075" cy="4195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Sep,3 2013</a:t>
            </a: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A.Kiselev</a:t>
            </a:r>
            <a:endParaRPr lang="ru-RU"/>
          </a:p>
        </p:txBody>
      </p:sp>
      <p:sp>
        <p:nvSpPr>
          <p:cNvPr id="6" name="TextBox 8"/>
          <p:cNvSpPr txBox="1">
            <a:spLocks noChangeArrowheads="1"/>
          </p:cNvSpPr>
          <p:nvPr/>
        </p:nvSpPr>
        <p:spPr bwMode="auto">
          <a:xfrm>
            <a:off x="4495800" y="1066800"/>
            <a:ext cx="440558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u="sng" dirty="0" smtClean="0">
                <a:solidFill>
                  <a:srgbClr val="1F497D"/>
                </a:solidFill>
              </a:rPr>
              <a:t>1mm fibers + </a:t>
            </a:r>
            <a:r>
              <a:rPr lang="en-US" u="sng" dirty="0" smtClean="0">
                <a:solidFill>
                  <a:srgbClr val="FF0000"/>
                </a:solidFill>
              </a:rPr>
              <a:t>~2mm </a:t>
            </a:r>
            <a:r>
              <a:rPr lang="en-US" u="sng" dirty="0" smtClean="0">
                <a:solidFill>
                  <a:srgbClr val="1F497D"/>
                </a:solidFill>
              </a:rPr>
              <a:t>thick tungsten plates</a:t>
            </a:r>
            <a:endParaRPr lang="en-US" sz="1800" u="sng" dirty="0">
              <a:solidFill>
                <a:srgbClr val="1F497D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124200" y="6019800"/>
            <a:ext cx="57912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-&gt;</a:t>
            </a:r>
            <a:r>
              <a:rPr lang="en-US" sz="2000" dirty="0" smtClean="0">
                <a:solidFill>
                  <a:srgbClr val="FF0000"/>
                </a:solidFill>
              </a:rPr>
              <a:t> poor energy </a:t>
            </a:r>
            <a:r>
              <a:rPr lang="en-US" sz="2000" dirty="0" smtClean="0">
                <a:solidFill>
                  <a:srgbClr val="FF0000"/>
                </a:solidFill>
              </a:rPr>
              <a:t>resolution</a:t>
            </a:r>
            <a:r>
              <a:rPr lang="en-US" sz="2000" dirty="0" smtClean="0">
                <a:solidFill>
                  <a:srgbClr val="FF0000"/>
                </a:solidFill>
              </a:rPr>
              <a:t> at small incident angles! </a:t>
            </a:r>
            <a:endParaRPr lang="en-US" sz="2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762000"/>
          </a:xfrm>
        </p:spPr>
        <p:txBody>
          <a:bodyPr>
            <a:noAutofit/>
          </a:bodyPr>
          <a:lstStyle/>
          <a:p>
            <a:pPr eaLnBrk="1" hangingPunct="1"/>
            <a:r>
              <a:rPr lang="en-US" sz="4800" b="0" dirty="0" smtClean="0">
                <a:latin typeface="Arial Narrow"/>
                <a:ea typeface="ＭＳ Ｐゴシック" pitchFamily="-84" charset="-128"/>
                <a:cs typeface="Arial Narrow"/>
              </a:rPr>
              <a:t>PHENIX </a:t>
            </a:r>
            <a:r>
              <a:rPr lang="en-US" sz="4800" b="0" dirty="0" smtClean="0">
                <a:latin typeface="Arial Narrow"/>
                <a:ea typeface="ＭＳ Ｐゴシック" pitchFamily="-84" charset="-128"/>
                <a:cs typeface="Arial Narrow"/>
              </a:rPr>
              <a:t>calorimeter</a:t>
            </a:r>
            <a:r>
              <a:rPr lang="en-US" sz="4800" b="0" dirty="0" smtClean="0">
                <a:latin typeface="Arial Narrow"/>
                <a:ea typeface="ＭＳ Ｐゴシック" pitchFamily="-84" charset="-128"/>
                <a:cs typeface="Arial Narrow"/>
              </a:rPr>
              <a:t> energy resolution</a:t>
            </a:r>
            <a:endParaRPr lang="en-US" sz="4800" b="0" dirty="0" smtClean="0">
              <a:latin typeface="Arial Narrow"/>
              <a:ea typeface="ＭＳ Ｐゴシック" pitchFamily="-84" charset="-128"/>
              <a:cs typeface="Arial Narrow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Sep,3 2013</a:t>
            </a: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A.Kiselev</a:t>
            </a:r>
            <a:endParaRPr lang="ru-RU"/>
          </a:p>
        </p:txBody>
      </p:sp>
      <p:sp>
        <p:nvSpPr>
          <p:cNvPr id="6" name="TextBox 8"/>
          <p:cNvSpPr txBox="1">
            <a:spLocks noChangeArrowheads="1"/>
          </p:cNvSpPr>
          <p:nvPr/>
        </p:nvSpPr>
        <p:spPr bwMode="auto">
          <a:xfrm>
            <a:off x="4495800" y="1066800"/>
            <a:ext cx="440558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u="sng" dirty="0" smtClean="0">
                <a:solidFill>
                  <a:srgbClr val="1F497D"/>
                </a:solidFill>
              </a:rPr>
              <a:t>1mm fibers + </a:t>
            </a:r>
            <a:r>
              <a:rPr lang="en-US" u="sng" dirty="0" smtClean="0">
                <a:solidFill>
                  <a:srgbClr val="008000"/>
                </a:solidFill>
              </a:rPr>
              <a:t>~1mm </a:t>
            </a:r>
            <a:r>
              <a:rPr lang="en-US" u="sng" dirty="0" smtClean="0">
                <a:solidFill>
                  <a:srgbClr val="1F497D"/>
                </a:solidFill>
              </a:rPr>
              <a:t>thick tungsten plates</a:t>
            </a:r>
            <a:endParaRPr lang="en-US" sz="1800" u="sng" dirty="0">
              <a:solidFill>
                <a:srgbClr val="1F497D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057400" y="5943600"/>
            <a:ext cx="68580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solidFill>
                  <a:srgbClr val="008000"/>
                </a:solidFill>
              </a:rPr>
              <a:t>-&gt;</a:t>
            </a:r>
            <a:r>
              <a:rPr lang="en-US" sz="2000" dirty="0" smtClean="0">
                <a:solidFill>
                  <a:srgbClr val="008000"/>
                </a:solidFill>
              </a:rPr>
              <a:t> with 1mm plates energy </a:t>
            </a:r>
            <a:r>
              <a:rPr lang="en-US" sz="2000" dirty="0" smtClean="0">
                <a:solidFill>
                  <a:srgbClr val="008000"/>
                </a:solidFill>
              </a:rPr>
              <a:t>resolution</a:t>
            </a:r>
            <a:r>
              <a:rPr lang="en-US" sz="2000" dirty="0" smtClean="0">
                <a:solidFill>
                  <a:srgbClr val="008000"/>
                </a:solidFill>
              </a:rPr>
              <a:t> becomes acceptable </a:t>
            </a:r>
            <a:endParaRPr lang="en-US" sz="2000" dirty="0">
              <a:solidFill>
                <a:srgbClr val="008000"/>
              </a:solidFill>
            </a:endParaRPr>
          </a:p>
        </p:txBody>
      </p:sp>
      <p:pic>
        <p:nvPicPr>
          <p:cNvPr id="8" name="Picture 7" descr="phenix-de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0600" y="1676400"/>
            <a:ext cx="7076440" cy="419608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7"/>
          <p:cNvSpPr>
            <a:spLocks noChangeArrowheads="1"/>
          </p:cNvSpPr>
          <p:nvPr/>
        </p:nvSpPr>
        <p:spPr bwMode="auto">
          <a:xfrm>
            <a:off x="0" y="2057400"/>
            <a:ext cx="914400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prstTxWarp prst="textNoShape">
              <a:avLst/>
            </a:prstTxWarp>
          </a:bodyPr>
          <a:lstStyle/>
          <a:p>
            <a:pPr algn="ctr"/>
            <a:r>
              <a:rPr lang="en-US" sz="5400" b="1" dirty="0" smtClean="0">
                <a:solidFill>
                  <a:schemeClr val="tx2"/>
                </a:solidFill>
                <a:latin typeface="Arial" pitchFamily="-84" charset="0"/>
              </a:rPr>
              <a:t>EicRoot as a tool </a:t>
            </a:r>
          </a:p>
          <a:p>
            <a:pPr algn="ctr"/>
            <a:r>
              <a:rPr lang="en-US" sz="5400" b="1" dirty="0" smtClean="0">
                <a:solidFill>
                  <a:schemeClr val="tx2"/>
                </a:solidFill>
                <a:latin typeface="Arial" pitchFamily="-84" charset="0"/>
              </a:rPr>
              <a:t>for detector development</a:t>
            </a:r>
            <a:endParaRPr lang="en-US" sz="5400" b="1" dirty="0">
              <a:solidFill>
                <a:schemeClr val="tx2"/>
              </a:solidFill>
              <a:latin typeface="Arial" pitchFamily="-84" charset="0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Sep,3 2013</a:t>
            </a:r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A.Kiselev</a:t>
            </a:r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 dirty="0" smtClean="0">
                <a:latin typeface="Tahoma" pitchFamily="-84" charset="0"/>
              </a:rPr>
              <a:t>Sep,3 2013</a:t>
            </a:r>
            <a:endParaRPr lang="ru-RU" dirty="0">
              <a:latin typeface="Tahoma" pitchFamily="-84" charset="0"/>
            </a:endParaRPr>
          </a:p>
        </p:txBody>
      </p:sp>
      <p:sp>
        <p:nvSpPr>
          <p:cNvPr id="48131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ahoma" pitchFamily="-84" charset="0"/>
              </a:rPr>
              <a:t>A.Kiselev</a:t>
            </a:r>
            <a:endParaRPr lang="ru-RU">
              <a:latin typeface="Tahoma" pitchFamily="-84" charset="0"/>
            </a:endParaRPr>
          </a:p>
        </p:txBody>
      </p:sp>
      <p:sp>
        <p:nvSpPr>
          <p:cNvPr id="48132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0"/>
            <a:ext cx="7793038" cy="762000"/>
          </a:xfrm>
        </p:spPr>
        <p:txBody>
          <a:bodyPr>
            <a:noAutofit/>
          </a:bodyPr>
          <a:lstStyle/>
          <a:p>
            <a:pPr eaLnBrk="1" hangingPunct="1"/>
            <a:r>
              <a:rPr lang="en-US" sz="4800" b="0" dirty="0" smtClean="0">
                <a:latin typeface="Arial Narrow"/>
                <a:ea typeface="ＭＳ Ｐゴシック" pitchFamily="-84" charset="-128"/>
                <a:cs typeface="Arial Narrow"/>
              </a:rPr>
              <a:t>EicRoot </a:t>
            </a:r>
            <a:r>
              <a:rPr lang="en-US" sz="4800" b="0" dirty="0" smtClean="0">
                <a:latin typeface="Arial Narrow"/>
                <a:ea typeface="ＭＳ Ｐゴシック" pitchFamily="-84" charset="-128"/>
                <a:cs typeface="Arial Narrow"/>
              </a:rPr>
              <a:t>availability</a:t>
            </a:r>
            <a:endParaRPr lang="en-US" sz="4800" b="0" dirty="0" smtClean="0">
              <a:latin typeface="Arial Narrow"/>
              <a:ea typeface="ＭＳ Ｐゴシック" pitchFamily="-84" charset="-128"/>
              <a:cs typeface="Arial Narrow"/>
            </a:endParaRPr>
          </a:p>
        </p:txBody>
      </p:sp>
      <p:sp>
        <p:nvSpPr>
          <p:cNvPr id="48135" name="Rectangle 3"/>
          <p:cNvSpPr txBox="1">
            <a:spLocks noChangeArrowheads="1"/>
          </p:cNvSpPr>
          <p:nvPr/>
        </p:nvSpPr>
        <p:spPr bwMode="auto">
          <a:xfrm>
            <a:off x="304800" y="1219200"/>
            <a:ext cx="8534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84" charset="2"/>
              <a:buChar char="n"/>
            </a:pPr>
            <a:r>
              <a:rPr lang="en-US" sz="2800" dirty="0">
                <a:solidFill>
                  <a:schemeClr val="tx2"/>
                </a:solidFill>
                <a:ea typeface="ＭＳ Ｐゴシック" pitchFamily="-84" charset="-128"/>
                <a:cs typeface="ＭＳ Ｐゴシック" pitchFamily="-84" charset="-128"/>
              </a:rPr>
              <a:t>SVN -&gt; </a:t>
            </a:r>
            <a:r>
              <a:rPr lang="en-US" sz="2800" dirty="0">
                <a:solidFill>
                  <a:schemeClr val="tx2"/>
                </a:solidFill>
                <a:ea typeface="ＭＳ Ｐゴシック" pitchFamily="-84" charset="-128"/>
                <a:cs typeface="ＭＳ Ｐゴシック" pitchFamily="-84" charset="-128"/>
                <a:hlinkClick r:id="rId2"/>
              </a:rPr>
              <a:t>http://svn.racf.bnl.gov/svn/eic/eicroot</a:t>
            </a:r>
            <a:endParaRPr lang="en-US" sz="2800" dirty="0">
              <a:solidFill>
                <a:schemeClr val="tx2"/>
              </a:solidFill>
              <a:ea typeface="ＭＳ Ｐゴシック" pitchFamily="-84" charset="-128"/>
              <a:cs typeface="ＭＳ Ｐゴシック" pitchFamily="-84" charset="-128"/>
            </a:endParaRP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84" charset="2"/>
              <a:buChar char="n"/>
            </a:pPr>
            <a:r>
              <a:rPr lang="en-US" sz="2800" dirty="0">
                <a:solidFill>
                  <a:schemeClr val="tx2"/>
                </a:solidFill>
                <a:ea typeface="ＭＳ Ｐゴシック" pitchFamily="-84" charset="-128"/>
                <a:cs typeface="ＭＳ Ｐゴシック" pitchFamily="-84" charset="-128"/>
              </a:rPr>
              <a:t>eic000* cluster -&gt; /</a:t>
            </a:r>
            <a:r>
              <a:rPr lang="en-US" sz="2800" dirty="0" err="1">
                <a:solidFill>
                  <a:schemeClr val="tx2"/>
                </a:solidFill>
                <a:ea typeface="ＭＳ Ｐゴシック" pitchFamily="-84" charset="-128"/>
                <a:cs typeface="ＭＳ Ｐゴシック" pitchFamily="-84" charset="-128"/>
              </a:rPr>
              <a:t>eic</a:t>
            </a:r>
            <a:r>
              <a:rPr lang="en-US" sz="2800" dirty="0">
                <a:solidFill>
                  <a:schemeClr val="tx2"/>
                </a:solidFill>
                <a:ea typeface="ＭＳ Ｐゴシック" pitchFamily="-84" charset="-128"/>
                <a:cs typeface="ＭＳ Ｐゴシック" pitchFamily="-84" charset="-128"/>
              </a:rPr>
              <a:t>/data/FairRoot</a:t>
            </a:r>
          </a:p>
        </p:txBody>
      </p:sp>
      <p:sp>
        <p:nvSpPr>
          <p:cNvPr id="48147" name="Rectangle 3"/>
          <p:cNvSpPr txBox="1">
            <a:spLocks noChangeArrowheads="1"/>
          </p:cNvSpPr>
          <p:nvPr/>
        </p:nvSpPr>
        <p:spPr bwMode="auto">
          <a:xfrm>
            <a:off x="1143000" y="2743200"/>
            <a:ext cx="61722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84" charset="2"/>
              <a:buChar char="n"/>
            </a:pPr>
            <a:r>
              <a:rPr lang="en-US" sz="2800" dirty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README &amp; installation hints </a:t>
            </a:r>
            <a:r>
              <a:rPr lang="ru-RU" sz="2800" dirty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 </a:t>
            </a:r>
            <a:endParaRPr lang="en-US" sz="2800" dirty="0">
              <a:solidFill>
                <a:srgbClr val="1F497D"/>
              </a:solidFill>
              <a:ea typeface="ＭＳ Ｐゴシック" pitchFamily="-84" charset="-128"/>
              <a:cs typeface="ＭＳ Ｐゴシック" pitchFamily="-84" charset="-128"/>
            </a:endParaRP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84" charset="2"/>
              <a:buChar char="n"/>
            </a:pPr>
            <a:r>
              <a:rPr lang="en-US" sz="2800" dirty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Few basic usage examples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ahoma" pitchFamily="-84" charset="0"/>
              </a:rPr>
              <a:t>Sep,3 2013</a:t>
            </a:r>
            <a:endParaRPr lang="ru-RU">
              <a:latin typeface="Tahoma" pitchFamily="-84" charset="0"/>
            </a:endParaRPr>
          </a:p>
        </p:txBody>
      </p:sp>
      <p:sp>
        <p:nvSpPr>
          <p:cNvPr id="60419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ahoma" pitchFamily="-84" charset="0"/>
              </a:rPr>
              <a:t>A.Kiselev</a:t>
            </a:r>
            <a:endParaRPr lang="ru-RU">
              <a:latin typeface="Tahoma" pitchFamily="-84" charset="0"/>
            </a:endParaRPr>
          </a:p>
        </p:txBody>
      </p:sp>
      <p:sp>
        <p:nvSpPr>
          <p:cNvPr id="6042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762000"/>
          </a:xfrm>
        </p:spPr>
        <p:txBody>
          <a:bodyPr>
            <a:noAutofit/>
          </a:bodyPr>
          <a:lstStyle/>
          <a:p>
            <a:pPr eaLnBrk="1" hangingPunct="1"/>
            <a:r>
              <a:rPr lang="en-US" sz="4800" b="0" dirty="0" smtClean="0">
                <a:latin typeface="Arial Narrow"/>
                <a:ea typeface="ＭＳ Ｐゴシック" pitchFamily="-84" charset="-128"/>
                <a:cs typeface="Arial Narrow"/>
              </a:rPr>
              <a:t>Tracker “designer” tools</a:t>
            </a:r>
          </a:p>
        </p:txBody>
      </p:sp>
      <p:sp>
        <p:nvSpPr>
          <p:cNvPr id="6042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8600" y="914400"/>
            <a:ext cx="8686800" cy="2286000"/>
          </a:xfrm>
        </p:spPr>
        <p:txBody>
          <a:bodyPr>
            <a:normAutofit/>
          </a:bodyPr>
          <a:lstStyle/>
          <a:p>
            <a:pPr eaLnBrk="1" hangingPunct="1">
              <a:buClr>
                <a:srgbClr val="800000"/>
              </a:buClr>
              <a:buFont typeface="Wingdings" charset="2"/>
              <a:buChar char="§"/>
            </a:pPr>
            <a:r>
              <a:rPr lang="en-US" sz="2800" dirty="0" smtClean="0">
                <a:solidFill>
                  <a:schemeClr val="tx2"/>
                </a:solidFill>
                <a:ea typeface="ＭＳ Ｐゴシック" pitchFamily="-84" charset="-128"/>
                <a:cs typeface="ＭＳ Ｐゴシック" pitchFamily="-84" charset="-128"/>
              </a:rPr>
              <a:t>Allow, among other things </a:t>
            </a:r>
          </a:p>
          <a:p>
            <a:pPr marL="713232" eaLnBrk="1" hangingPunct="1">
              <a:buClr>
                <a:srgbClr val="800000"/>
              </a:buClr>
              <a:buFont typeface="Wingdings" charset="2"/>
              <a:buChar char="§"/>
            </a:pPr>
            <a:r>
              <a:rPr lang="en-US" sz="2000" dirty="0" smtClean="0">
                <a:solidFill>
                  <a:schemeClr val="tx2"/>
                </a:solidFill>
                <a:ea typeface="ＭＳ Ｐゴシック" pitchFamily="-84" charset="-128"/>
                <a:cs typeface="ＭＳ Ｐゴシック" pitchFamily="-84" charset="-128"/>
              </a:rPr>
              <a:t>t</a:t>
            </a:r>
            <a:r>
              <a:rPr lang="en-US" sz="2000" dirty="0" smtClean="0">
                <a:solidFill>
                  <a:schemeClr val="tx2"/>
                </a:solidFill>
                <a:ea typeface="ＭＳ Ｐゴシック" pitchFamily="-84" charset="-128"/>
                <a:cs typeface="ＭＳ Ｐゴシック" pitchFamily="-84" charset="-128"/>
              </a:rPr>
              <a:t>o add </a:t>
            </a:r>
            <a:r>
              <a:rPr lang="en-US" sz="2000" dirty="0" smtClean="0">
                <a:solidFill>
                  <a:schemeClr val="tx2"/>
                </a:solidFill>
                <a:ea typeface="ＭＳ Ｐゴシック" pitchFamily="-84" charset="-128"/>
                <a:cs typeface="ＭＳ Ｐゴシック" pitchFamily="-84" charset="-128"/>
              </a:rPr>
              <a:t>“simple” tracking detector templates to the “official”  </a:t>
            </a:r>
            <a:r>
              <a:rPr lang="en-US" sz="2000" dirty="0" smtClean="0">
                <a:solidFill>
                  <a:schemeClr val="tx2"/>
                </a:solidFill>
                <a:ea typeface="ＭＳ Ｐゴシック" pitchFamily="-84" charset="-128"/>
                <a:cs typeface="ＭＳ Ｐゴシック" pitchFamily="-84" charset="-128"/>
              </a:rPr>
              <a:t>geometry</a:t>
            </a:r>
          </a:p>
          <a:p>
            <a:pPr marL="713232" eaLnBrk="1" hangingPunct="1">
              <a:buClr>
                <a:srgbClr val="800000"/>
              </a:buClr>
              <a:buFont typeface="Wingdings" charset="2"/>
              <a:buChar char="§"/>
            </a:pPr>
            <a:r>
              <a:rPr lang="en-US" sz="2000" dirty="0" smtClean="0">
                <a:solidFill>
                  <a:schemeClr val="tx2"/>
                </a:solidFill>
                <a:ea typeface="ＭＳ Ｐゴシック" pitchFamily="-84" charset="-128"/>
                <a:cs typeface="ＭＳ Ｐゴシック" pitchFamily="-84" charset="-128"/>
              </a:rPr>
              <a:t>t</a:t>
            </a:r>
            <a:r>
              <a:rPr lang="en-US" sz="2000" dirty="0" smtClean="0">
                <a:solidFill>
                  <a:schemeClr val="tx2"/>
                </a:solidFill>
                <a:ea typeface="ＭＳ Ｐゴシック" pitchFamily="-84" charset="-128"/>
                <a:cs typeface="ＭＳ Ｐゴシック" pitchFamily="-84" charset="-128"/>
              </a:rPr>
              <a:t>o try out various magnetic field maps</a:t>
            </a:r>
          </a:p>
          <a:p>
            <a:pPr eaLnBrk="1" hangingPunct="1">
              <a:buClr>
                <a:srgbClr val="800000"/>
              </a:buClr>
              <a:buFont typeface="Wingdings" charset="2"/>
              <a:buChar char="§"/>
            </a:pPr>
            <a:r>
              <a:rPr lang="en-US" sz="2800" dirty="0" smtClean="0">
                <a:solidFill>
                  <a:schemeClr val="tx2"/>
                </a:solidFill>
                <a:ea typeface="ＭＳ Ｐゴシック" pitchFamily="-84" charset="-128"/>
                <a:cs typeface="ＭＳ Ｐゴシック" pitchFamily="-84" charset="-128"/>
              </a:rPr>
              <a:t>Require next to zero coding effort  </a:t>
            </a:r>
          </a:p>
        </p:txBody>
      </p:sp>
      <p:sp>
        <p:nvSpPr>
          <p:cNvPr id="60422" name="TextBox 7"/>
          <p:cNvSpPr txBox="1">
            <a:spLocks noChangeArrowheads="1"/>
          </p:cNvSpPr>
          <p:nvPr/>
        </p:nvSpPr>
        <p:spPr bwMode="auto">
          <a:xfrm>
            <a:off x="1674813" y="5943600"/>
            <a:ext cx="746918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u="sng">
                <a:solidFill>
                  <a:srgbClr val="008000"/>
                </a:solidFill>
              </a:rPr>
              <a:t>-&gt; see tutorials/designer/tracking directory for details</a:t>
            </a:r>
          </a:p>
        </p:txBody>
      </p:sp>
      <p:pic>
        <p:nvPicPr>
          <p:cNvPr id="60423" name="Picture 8" descr="example-tracker.png"/>
          <p:cNvPicPr>
            <a:picLocks noChangeAspect="1"/>
          </p:cNvPicPr>
          <p:nvPr/>
        </p:nvPicPr>
        <p:blipFill>
          <a:blip r:embed="rId3"/>
          <a:srcRect l="1125" t="12666" r="9375" b="5333"/>
          <a:stretch>
            <a:fillRect/>
          </a:stretch>
        </p:blipFill>
        <p:spPr bwMode="auto">
          <a:xfrm>
            <a:off x="228600" y="3200400"/>
            <a:ext cx="4267200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0424" name="Picture 10" descr="example-dp.gif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14888" y="3200400"/>
            <a:ext cx="4151312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0425" name="TextBox 11"/>
          <p:cNvSpPr txBox="1">
            <a:spLocks noChangeArrowheads="1"/>
          </p:cNvSpPr>
          <p:nvPr/>
        </p:nvSpPr>
        <p:spPr bwMode="auto">
          <a:xfrm>
            <a:off x="533400" y="2743200"/>
            <a:ext cx="7966075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600" u="sng" dirty="0">
                <a:solidFill>
                  <a:srgbClr val="B444BA"/>
                </a:solidFill>
              </a:rPr>
              <a:t>Which momentum resolution for 10 GeV/c </a:t>
            </a:r>
            <a:r>
              <a:rPr lang="en-US" sz="1600" u="sng" dirty="0" err="1">
                <a:solidFill>
                  <a:srgbClr val="B444BA"/>
                </a:solidFill>
              </a:rPr>
              <a:t>pions</a:t>
            </a:r>
            <a:r>
              <a:rPr lang="en-US" sz="1600" u="sng" dirty="0">
                <a:solidFill>
                  <a:srgbClr val="B444BA"/>
                </a:solidFill>
              </a:rPr>
              <a:t> will I get with 10 MAPS layers at </a:t>
            </a:r>
            <a:r>
              <a:rPr lang="en-US" sz="1600" u="sng" dirty="0">
                <a:solidFill>
                  <a:srgbClr val="B444BA"/>
                </a:solidFill>
                <a:latin typeface="Symbol" pitchFamily="-84" charset="2"/>
                <a:ea typeface="ＭＳ Ｐゴシック" pitchFamily="-84" charset="-128"/>
                <a:cs typeface="ＭＳ Ｐゴシック" pitchFamily="-84" charset="-128"/>
              </a:rPr>
              <a:t>h=3?</a:t>
            </a:r>
            <a:r>
              <a:rPr lang="en-US" sz="1600" u="sng" dirty="0">
                <a:solidFill>
                  <a:srgbClr val="B444BA"/>
                </a:solidFill>
              </a:rPr>
              <a:t>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ahoma" pitchFamily="-84" charset="0"/>
              </a:rPr>
              <a:t>Sep,3 2013</a:t>
            </a:r>
            <a:endParaRPr lang="ru-RU" dirty="0">
              <a:latin typeface="Tahoma" pitchFamily="-84" charset="0"/>
            </a:endParaRPr>
          </a:p>
        </p:txBody>
      </p:sp>
      <p:sp>
        <p:nvSpPr>
          <p:cNvPr id="50179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ahoma" pitchFamily="-84" charset="0"/>
              </a:rPr>
              <a:t>A.Kiselev</a:t>
            </a:r>
            <a:endParaRPr lang="ru-RU" dirty="0">
              <a:latin typeface="Tahoma" pitchFamily="-84" charset="0"/>
            </a:endParaRPr>
          </a:p>
        </p:txBody>
      </p:sp>
      <p:sp>
        <p:nvSpPr>
          <p:cNvPr id="5018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762000"/>
          </a:xfrm>
        </p:spPr>
        <p:txBody>
          <a:bodyPr>
            <a:noAutofit/>
          </a:bodyPr>
          <a:lstStyle/>
          <a:p>
            <a:pPr eaLnBrk="1" hangingPunct="1"/>
            <a:r>
              <a:rPr lang="en-US" sz="4800" b="0" dirty="0" smtClean="0">
                <a:latin typeface="Arial Narrow Bold Italic"/>
                <a:ea typeface="ＭＳ Ｐゴシック" pitchFamily="-84" charset="-128"/>
                <a:cs typeface="Arial Narrow Bold Italic"/>
              </a:rPr>
              <a:t>EIC detector layout (phase 1)</a:t>
            </a:r>
          </a:p>
        </p:txBody>
      </p:sp>
      <p:pic>
        <p:nvPicPr>
          <p:cNvPr id="50181" name="Picture 46" descr="Eic-det-v9.png"/>
          <p:cNvPicPr>
            <a:picLocks noChangeAspect="1"/>
          </p:cNvPicPr>
          <p:nvPr/>
        </p:nvPicPr>
        <p:blipFill>
          <a:blip r:embed="rId2"/>
          <a:srcRect b="15469"/>
          <a:stretch>
            <a:fillRect/>
          </a:stretch>
        </p:blipFill>
        <p:spPr bwMode="auto">
          <a:xfrm>
            <a:off x="457200" y="1447800"/>
            <a:ext cx="8201025" cy="449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ahoma" pitchFamily="-84" charset="0"/>
              </a:rPr>
              <a:t>Sep,3 2013</a:t>
            </a:r>
            <a:endParaRPr lang="ru-RU">
              <a:latin typeface="Tahoma" pitchFamily="-84" charset="0"/>
            </a:endParaRPr>
          </a:p>
        </p:txBody>
      </p:sp>
      <p:sp>
        <p:nvSpPr>
          <p:cNvPr id="62467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ahoma" pitchFamily="-84" charset="0"/>
              </a:rPr>
              <a:t>A.Kiselev</a:t>
            </a:r>
            <a:endParaRPr lang="ru-RU">
              <a:latin typeface="Tahoma" pitchFamily="-84" charset="0"/>
            </a:endParaRPr>
          </a:p>
        </p:txBody>
      </p:sp>
      <p:sp>
        <p:nvSpPr>
          <p:cNvPr id="6246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762000"/>
          </a:xfrm>
        </p:spPr>
        <p:txBody>
          <a:bodyPr>
            <a:noAutofit/>
          </a:bodyPr>
          <a:lstStyle/>
          <a:p>
            <a:pPr eaLnBrk="1" hangingPunct="1"/>
            <a:r>
              <a:rPr lang="en-US" sz="4800" b="0" dirty="0" smtClean="0">
                <a:latin typeface="Arial Narrow"/>
                <a:ea typeface="ＭＳ Ｐゴシック" pitchFamily="-84" charset="-128"/>
                <a:cs typeface="Arial Narrow"/>
              </a:rPr>
              <a:t>Tracker “designer” tools</a:t>
            </a:r>
          </a:p>
        </p:txBody>
      </p:sp>
      <p:sp>
        <p:nvSpPr>
          <p:cNvPr id="15" name="Rectangle 3"/>
          <p:cNvSpPr txBox="1">
            <a:spLocks noChangeArrowheads="1"/>
          </p:cNvSpPr>
          <p:nvPr/>
        </p:nvSpPr>
        <p:spPr bwMode="auto">
          <a:xfrm>
            <a:off x="685800" y="1371600"/>
            <a:ext cx="8458200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65" charset="2"/>
              <a:buChar char="n"/>
              <a:defRPr/>
            </a:pPr>
            <a:r>
              <a:rPr lang="en-US" sz="2400" kern="0" dirty="0">
                <a:latin typeface="+mn-lt"/>
                <a:ea typeface="ＭＳ Ｐゴシック" pitchFamily="-65" charset="-128"/>
                <a:cs typeface="ＭＳ Ｐゴシック" pitchFamily="-65" charset="-128"/>
              </a:rPr>
              <a:t>Create geometry file (few dozens of lines ROOT C script)</a:t>
            </a: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65" charset="2"/>
              <a:buChar char="n"/>
              <a:defRPr/>
            </a:pPr>
            <a:r>
              <a:rPr lang="en-US" sz="2400" kern="0" dirty="0">
                <a:latin typeface="+mn-lt"/>
                <a:ea typeface="ＭＳ Ｐゴシック" pitchFamily="-65" charset="-128"/>
                <a:cs typeface="ＭＳ Ｐゴシック" pitchFamily="-65" charset="-128"/>
              </a:rPr>
              <a:t>Include few lines in “standard” </a:t>
            </a:r>
            <a:r>
              <a:rPr lang="en-US" sz="2400" kern="0" dirty="0" err="1">
                <a:latin typeface="+mn-lt"/>
                <a:ea typeface="ＭＳ Ｐゴシック" pitchFamily="-65" charset="-128"/>
                <a:cs typeface="ＭＳ Ｐゴシック" pitchFamily="-65" charset="-128"/>
              </a:rPr>
              <a:t>sim/digi/reco</a:t>
            </a:r>
            <a:r>
              <a:rPr lang="en-US" sz="2400" kern="0" dirty="0">
                <a:latin typeface="+mn-lt"/>
                <a:ea typeface="ＭＳ Ｐゴシック" pitchFamily="-65" charset="-128"/>
                <a:cs typeface="ＭＳ Ｐゴシック" pitchFamily="-65" charset="-128"/>
              </a:rPr>
              <a:t> scripts:</a:t>
            </a: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65" charset="2"/>
              <a:buChar char="n"/>
              <a:defRPr/>
            </a:pPr>
            <a:endParaRPr lang="en-US" sz="2400" kern="0" dirty="0">
              <a:latin typeface="+mn-lt"/>
              <a:ea typeface="ＭＳ Ｐゴシック" pitchFamily="-65" charset="-128"/>
              <a:cs typeface="ＭＳ Ｐゴシック" pitchFamily="-65" charset="-128"/>
            </a:endParaRP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65" charset="2"/>
              <a:buChar char="n"/>
              <a:defRPr/>
            </a:pPr>
            <a:endParaRPr lang="en-US" sz="2400" kern="0" dirty="0">
              <a:latin typeface="+mn-lt"/>
              <a:ea typeface="ＭＳ Ｐゴシック" pitchFamily="-65" charset="-128"/>
              <a:cs typeface="ＭＳ Ｐゴシック" pitchFamily="-65" charset="-128"/>
            </a:endParaRP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65" charset="2"/>
              <a:buChar char="n"/>
              <a:defRPr/>
            </a:pPr>
            <a:endParaRPr lang="en-US" sz="2400" kern="0" dirty="0">
              <a:latin typeface="+mn-lt"/>
              <a:ea typeface="ＭＳ Ｐゴシック" pitchFamily="-65" charset="-128"/>
              <a:cs typeface="ＭＳ Ｐゴシック" pitchFamily="-65" charset="-128"/>
            </a:endParaRP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65" charset="2"/>
              <a:buChar char="n"/>
              <a:defRPr/>
            </a:pPr>
            <a:endParaRPr lang="en-US" sz="2400" kern="0" dirty="0">
              <a:latin typeface="+mn-lt"/>
              <a:ea typeface="ＭＳ Ｐゴシック" pitchFamily="-65" charset="-128"/>
              <a:cs typeface="ＭＳ Ｐゴシック" pitchFamily="-65" charset="-128"/>
            </a:endParaRP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65" charset="2"/>
              <a:buChar char="n"/>
              <a:defRPr/>
            </a:pPr>
            <a:endParaRPr lang="en-US" sz="2400" kern="0" dirty="0">
              <a:latin typeface="+mn-lt"/>
              <a:ea typeface="ＭＳ Ｐゴシック" pitchFamily="-65" charset="-128"/>
              <a:cs typeface="ＭＳ Ｐゴシック" pitchFamily="-65" charset="-128"/>
            </a:endParaRP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65" charset="2"/>
              <a:buChar char="n"/>
              <a:defRPr/>
            </a:pPr>
            <a:endParaRPr lang="en-US" sz="2400" kern="0" dirty="0">
              <a:latin typeface="+mn-lt"/>
              <a:ea typeface="ＭＳ Ｐゴシック" pitchFamily="-65" charset="-128"/>
              <a:cs typeface="ＭＳ Ｐゴシック" pitchFamily="-65" charset="-128"/>
            </a:endParaRP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65" charset="2"/>
              <a:buChar char="n"/>
              <a:defRPr/>
            </a:pPr>
            <a:endParaRPr lang="en-US" sz="2400" kern="0" dirty="0">
              <a:latin typeface="+mn-lt"/>
              <a:ea typeface="ＭＳ Ｐゴシック" pitchFamily="-65" charset="-128"/>
              <a:cs typeface="ＭＳ Ｐゴシック" pitchFamily="-65" charset="-128"/>
            </a:endParaRP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65" charset="2"/>
              <a:buChar char="n"/>
              <a:defRPr/>
            </a:pPr>
            <a:endParaRPr lang="en-US" sz="2400" kern="0" dirty="0">
              <a:latin typeface="+mn-lt"/>
              <a:ea typeface="ＭＳ Ｐゴシック" pitchFamily="-65" charset="-128"/>
              <a:cs typeface="ＭＳ Ｐゴシック" pitchFamily="-65" charset="-128"/>
            </a:endParaRP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65" charset="2"/>
              <a:buChar char="n"/>
              <a:defRPr/>
            </a:pPr>
            <a:r>
              <a:rPr lang="en-US" sz="2400" kern="0" dirty="0">
                <a:latin typeface="+mn-lt"/>
                <a:ea typeface="ＭＳ Ｐゴシック" pitchFamily="-65" charset="-128"/>
                <a:cs typeface="ＭＳ Ｐゴシック" pitchFamily="-65" charset="-128"/>
              </a:rPr>
              <a:t>Analyze output ROOT file</a:t>
            </a:r>
          </a:p>
        </p:txBody>
      </p:sp>
      <p:pic>
        <p:nvPicPr>
          <p:cNvPr id="62470" name="Picture 15" descr="lines.eps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5400000">
            <a:off x="3037681" y="543719"/>
            <a:ext cx="3221038" cy="701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2471" name="TextBox 17"/>
          <p:cNvSpPr txBox="1">
            <a:spLocks noChangeArrowheads="1"/>
          </p:cNvSpPr>
          <p:nvPr/>
        </p:nvSpPr>
        <p:spPr bwMode="auto">
          <a:xfrm>
            <a:off x="304800" y="838200"/>
            <a:ext cx="274358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2000" u="sng" dirty="0">
                <a:solidFill>
                  <a:srgbClr val="008000"/>
                </a:solidFill>
              </a:rPr>
              <a:t>-&gt; workflow sequence: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ahoma" pitchFamily="-84" charset="0"/>
              </a:rPr>
              <a:t>Sep,3 2013</a:t>
            </a:r>
            <a:endParaRPr lang="ru-RU">
              <a:latin typeface="Tahoma" pitchFamily="-84" charset="0"/>
            </a:endParaRPr>
          </a:p>
        </p:txBody>
      </p:sp>
      <p:sp>
        <p:nvSpPr>
          <p:cNvPr id="76803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ahoma" pitchFamily="-84" charset="0"/>
              </a:rPr>
              <a:t>A.Kiselev</a:t>
            </a:r>
            <a:endParaRPr lang="ru-RU">
              <a:latin typeface="Tahoma" pitchFamily="-84" charset="0"/>
            </a:endParaRPr>
          </a:p>
        </p:txBody>
      </p:sp>
      <p:sp>
        <p:nvSpPr>
          <p:cNvPr id="7680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762000"/>
          </a:xfrm>
        </p:spPr>
        <p:txBody>
          <a:bodyPr>
            <a:noAutofit/>
          </a:bodyPr>
          <a:lstStyle/>
          <a:p>
            <a:pPr eaLnBrk="1" hangingPunct="1"/>
            <a:r>
              <a:rPr lang="en-US" sz="4800" b="0" dirty="0" smtClean="0">
                <a:latin typeface="Arial Narrow"/>
                <a:ea typeface="ＭＳ Ｐゴシック" pitchFamily="-84" charset="-128"/>
                <a:cs typeface="Arial Narrow"/>
              </a:rPr>
              <a:t>Calorimeter “designer” tools</a:t>
            </a:r>
          </a:p>
        </p:txBody>
      </p:sp>
      <p:sp>
        <p:nvSpPr>
          <p:cNvPr id="7680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8600" y="914400"/>
            <a:ext cx="8686800" cy="1600200"/>
          </a:xfrm>
        </p:spPr>
        <p:txBody>
          <a:bodyPr/>
          <a:lstStyle/>
          <a:p>
            <a:pPr eaLnBrk="1" hangingPunct="1">
              <a:buClr>
                <a:srgbClr val="80057A"/>
              </a:buClr>
              <a:buFont typeface="Wingdings" charset="2"/>
              <a:buChar char="§"/>
            </a:pPr>
            <a:r>
              <a:rPr lang="en-US" sz="2800" dirty="0" smtClean="0">
                <a:solidFill>
                  <a:schemeClr val="tx2"/>
                </a:solidFill>
                <a:ea typeface="ＭＳ Ｐゴシック" pitchFamily="-84" charset="-128"/>
                <a:cs typeface="ＭＳ Ｐゴシック" pitchFamily="-84" charset="-128"/>
              </a:rPr>
              <a:t>Allow to easily add “simple” calorimeter detector templates to the “official”  geometry</a:t>
            </a:r>
          </a:p>
          <a:p>
            <a:pPr eaLnBrk="1" hangingPunct="1">
              <a:buClr>
                <a:srgbClr val="80057A"/>
              </a:buClr>
              <a:buFont typeface="Wingdings" charset="2"/>
              <a:buChar char="§"/>
            </a:pPr>
            <a:r>
              <a:rPr lang="en-US" sz="2800" dirty="0" smtClean="0">
                <a:solidFill>
                  <a:schemeClr val="tx2"/>
                </a:solidFill>
                <a:ea typeface="ＭＳ Ｐゴシック" pitchFamily="-84" charset="-128"/>
                <a:cs typeface="ＭＳ Ｐゴシック" pitchFamily="-84" charset="-128"/>
              </a:rPr>
              <a:t>Require next to zero coding effort  </a:t>
            </a:r>
          </a:p>
        </p:txBody>
      </p:sp>
      <p:sp>
        <p:nvSpPr>
          <p:cNvPr id="76806" name="TextBox 11"/>
          <p:cNvSpPr txBox="1">
            <a:spLocks noChangeArrowheads="1"/>
          </p:cNvSpPr>
          <p:nvPr/>
        </p:nvSpPr>
        <p:spPr bwMode="auto">
          <a:xfrm>
            <a:off x="381000" y="2667000"/>
            <a:ext cx="8177213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600" u="sng">
                <a:solidFill>
                  <a:srgbClr val="B444BA"/>
                </a:solidFill>
              </a:rPr>
              <a:t>Which energy resolution for 1 GeV/c electrons will I get with a “basic” PWO calorimeter</a:t>
            </a:r>
            <a:r>
              <a:rPr lang="en-US" sz="1600" u="sng">
                <a:solidFill>
                  <a:srgbClr val="B444BA"/>
                </a:solidFill>
                <a:latin typeface="Symbol" pitchFamily="-84" charset="2"/>
                <a:ea typeface="ＭＳ Ｐゴシック" pitchFamily="-84" charset="-128"/>
                <a:cs typeface="ＭＳ Ｐゴシック" pitchFamily="-84" charset="-128"/>
              </a:rPr>
              <a:t>?</a:t>
            </a:r>
            <a:r>
              <a:rPr lang="en-US" sz="1600" u="sng">
                <a:solidFill>
                  <a:srgbClr val="B444BA"/>
                </a:solidFill>
              </a:rPr>
              <a:t> </a:t>
            </a:r>
          </a:p>
        </p:txBody>
      </p:sp>
      <p:pic>
        <p:nvPicPr>
          <p:cNvPr id="76807" name="Picture 12" descr="example-calorimetry.png"/>
          <p:cNvPicPr>
            <a:picLocks noChangeAspect="1"/>
          </p:cNvPicPr>
          <p:nvPr/>
        </p:nvPicPr>
        <p:blipFill>
          <a:blip r:embed="rId3"/>
          <a:srcRect t="7333" b="3999"/>
          <a:stretch>
            <a:fillRect/>
          </a:stretch>
        </p:blipFill>
        <p:spPr bwMode="auto">
          <a:xfrm>
            <a:off x="228600" y="3352800"/>
            <a:ext cx="4419600" cy="282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6808" name="Picture 13" descr="example-de.gif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00600" y="3352800"/>
            <a:ext cx="4114800" cy="279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ahoma" pitchFamily="-84" charset="0"/>
              </a:rPr>
              <a:t>Sep,3 2013</a:t>
            </a:r>
            <a:endParaRPr lang="ru-RU">
              <a:latin typeface="Tahoma" pitchFamily="-84" charset="0"/>
            </a:endParaRPr>
          </a:p>
        </p:txBody>
      </p:sp>
      <p:sp>
        <p:nvSpPr>
          <p:cNvPr id="78851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ahoma" pitchFamily="-84" charset="0"/>
              </a:rPr>
              <a:t>A.Kiselev</a:t>
            </a:r>
            <a:endParaRPr lang="ru-RU">
              <a:latin typeface="Tahoma" pitchFamily="-84" charset="0"/>
            </a:endParaRPr>
          </a:p>
        </p:txBody>
      </p:sp>
      <p:sp>
        <p:nvSpPr>
          <p:cNvPr id="7885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762000"/>
          </a:xfrm>
        </p:spPr>
        <p:txBody>
          <a:bodyPr>
            <a:noAutofit/>
          </a:bodyPr>
          <a:lstStyle/>
          <a:p>
            <a:pPr eaLnBrk="1" hangingPunct="1"/>
            <a:r>
              <a:rPr lang="en-US" sz="4800" b="0" dirty="0" smtClean="0">
                <a:latin typeface="Arial Narrow"/>
                <a:ea typeface="ＭＳ Ｐゴシック" pitchFamily="-84" charset="-128"/>
                <a:cs typeface="Arial Narrow"/>
              </a:rPr>
              <a:t>Calorimeter “designer” tools</a:t>
            </a:r>
          </a:p>
        </p:txBody>
      </p:sp>
      <p:sp>
        <p:nvSpPr>
          <p:cNvPr id="7885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8600" y="914400"/>
            <a:ext cx="8686800" cy="1600200"/>
          </a:xfrm>
        </p:spPr>
        <p:txBody>
          <a:bodyPr>
            <a:noAutofit/>
          </a:bodyPr>
          <a:lstStyle/>
          <a:p>
            <a:pPr eaLnBrk="1" hangingPunct="1">
              <a:buClr>
                <a:srgbClr val="800000"/>
              </a:buClr>
              <a:buFont typeface="Wingdings" charset="2"/>
              <a:buChar char="§"/>
            </a:pPr>
            <a:r>
              <a:rPr lang="en-US" sz="2800" dirty="0" smtClean="0">
                <a:solidFill>
                  <a:schemeClr val="tx2"/>
                </a:solidFill>
                <a:ea typeface="ＭＳ Ｐゴシック" pitchFamily="-84" charset="-128"/>
                <a:cs typeface="ＭＳ Ｐゴシック" pitchFamily="-84" charset="-128"/>
              </a:rPr>
              <a:t>As long as the following is true:</a:t>
            </a:r>
          </a:p>
          <a:p>
            <a:pPr eaLnBrk="1" hangingPunct="1">
              <a:buClr>
                <a:srgbClr val="800000"/>
              </a:buClr>
              <a:buFont typeface="Wingdings" charset="2"/>
              <a:buChar char="§"/>
            </a:pPr>
            <a:endParaRPr lang="en-US" sz="2800" dirty="0" smtClean="0">
              <a:solidFill>
                <a:schemeClr val="tx2"/>
              </a:solidFill>
              <a:ea typeface="ＭＳ Ｐゴシック" pitchFamily="-84" charset="-128"/>
              <a:cs typeface="ＭＳ Ｐゴシック" pitchFamily="-84" charset="-128"/>
            </a:endParaRPr>
          </a:p>
          <a:p>
            <a:pPr eaLnBrk="1" hangingPunct="1">
              <a:buClr>
                <a:srgbClr val="800000"/>
              </a:buClr>
              <a:buFont typeface="Wingdings" charset="2"/>
              <a:buChar char="§"/>
            </a:pPr>
            <a:endParaRPr lang="en-US" sz="2800" dirty="0" smtClean="0">
              <a:solidFill>
                <a:schemeClr val="tx2"/>
              </a:solidFill>
              <a:ea typeface="ＭＳ Ｐゴシック" pitchFamily="-84" charset="-128"/>
              <a:cs typeface="ＭＳ Ｐゴシック" pitchFamily="-84" charset="-128"/>
            </a:endParaRPr>
          </a:p>
          <a:p>
            <a:pPr eaLnBrk="1" hangingPunct="1">
              <a:buClr>
                <a:srgbClr val="800000"/>
              </a:buClr>
              <a:buFont typeface="Wingdings" charset="2"/>
              <a:buChar char="§"/>
            </a:pPr>
            <a:endParaRPr lang="en-US" sz="2800" dirty="0" smtClean="0">
              <a:solidFill>
                <a:schemeClr val="tx2"/>
              </a:solidFill>
              <a:ea typeface="ＭＳ Ｐゴシック" pitchFamily="-84" charset="-128"/>
              <a:cs typeface="ＭＳ Ｐゴシック" pitchFamily="-84" charset="-128"/>
            </a:endParaRPr>
          </a:p>
          <a:p>
            <a:pPr eaLnBrk="1" hangingPunct="1">
              <a:buClr>
                <a:srgbClr val="800000"/>
              </a:buClr>
              <a:buFont typeface="Wingdings" charset="2"/>
              <a:buChar char="§"/>
            </a:pPr>
            <a:r>
              <a:rPr lang="en-US" sz="2800" dirty="0" smtClean="0">
                <a:solidFill>
                  <a:schemeClr val="tx2"/>
                </a:solidFill>
                <a:ea typeface="ＭＳ Ｐゴシック" pitchFamily="-84" charset="-128"/>
                <a:cs typeface="ＭＳ Ｐゴシック" pitchFamily="-84" charset="-128"/>
              </a:rPr>
              <a:t>… one can with a moderate effort (99% of which is writing a ROOT C macro with geometry and mapping description) build custom EicRoot-friendly calorimeter which can be used for both standalone resolution studies and/or as an optional EIC device </a:t>
            </a:r>
            <a:r>
              <a:rPr lang="en-US" sz="2800" dirty="0" smtClean="0">
                <a:solidFill>
                  <a:srgbClr val="008000"/>
                </a:solidFill>
                <a:ea typeface="ＭＳ Ｐゴシック" pitchFamily="-84" charset="-128"/>
                <a:cs typeface="ＭＳ Ｐゴシック" pitchFamily="-84" charset="-128"/>
              </a:rPr>
              <a:t>(and internal cell structure does not matter)</a:t>
            </a:r>
            <a:r>
              <a:rPr lang="en-US" sz="2800" dirty="0" smtClean="0">
                <a:solidFill>
                  <a:schemeClr val="tx2"/>
                </a:solidFill>
                <a:ea typeface="ＭＳ Ｐゴシック" pitchFamily="-84" charset="-128"/>
                <a:cs typeface="ＭＳ Ｐゴシック" pitchFamily="-84" charset="-128"/>
              </a:rPr>
              <a:t>     </a:t>
            </a:r>
            <a:endParaRPr lang="en-US" sz="2800" dirty="0" smtClean="0">
              <a:solidFill>
                <a:schemeClr val="tx2"/>
              </a:solidFill>
              <a:ea typeface="ＭＳ Ｐゴシック" pitchFamily="-84" charset="-128"/>
              <a:cs typeface="ＭＳ Ｐゴシック" pitchFamily="-84" charset="-128"/>
            </a:endParaRPr>
          </a:p>
        </p:txBody>
      </p:sp>
      <p:sp>
        <p:nvSpPr>
          <p:cNvPr id="78854" name="TextBox 7"/>
          <p:cNvSpPr txBox="1">
            <a:spLocks noChangeArrowheads="1"/>
          </p:cNvSpPr>
          <p:nvPr/>
        </p:nvSpPr>
        <p:spPr bwMode="auto">
          <a:xfrm>
            <a:off x="1250950" y="5562600"/>
            <a:ext cx="78930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u="sng" dirty="0">
                <a:solidFill>
                  <a:srgbClr val="008000"/>
                </a:solidFill>
              </a:rPr>
              <a:t>-&gt; see tutorials/designer/</a:t>
            </a:r>
            <a:r>
              <a:rPr lang="en-US" u="sng" dirty="0" err="1">
                <a:solidFill>
                  <a:srgbClr val="008000"/>
                </a:solidFill>
              </a:rPr>
              <a:t>calorimetry</a:t>
            </a:r>
            <a:r>
              <a:rPr lang="en-US" u="sng" dirty="0">
                <a:solidFill>
                  <a:srgbClr val="008000"/>
                </a:solidFill>
              </a:rPr>
              <a:t> directory for details</a:t>
            </a:r>
          </a:p>
        </p:txBody>
      </p:sp>
      <p:sp>
        <p:nvSpPr>
          <p:cNvPr id="78855" name="Rectangle 3"/>
          <p:cNvSpPr txBox="1">
            <a:spLocks noChangeArrowheads="1"/>
          </p:cNvSpPr>
          <p:nvPr/>
        </p:nvSpPr>
        <p:spPr bwMode="auto">
          <a:xfrm>
            <a:off x="533400" y="1447800"/>
            <a:ext cx="8077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84" charset="2"/>
              <a:buChar char="n"/>
            </a:pPr>
            <a:r>
              <a:rPr lang="en-US" sz="2000" dirty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your dream calorimeter is a logical 2D matrix …</a:t>
            </a: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84" charset="2"/>
              <a:buChar char="n"/>
            </a:pPr>
            <a:r>
              <a:rPr lang="en-US" sz="2000" dirty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… composed of “long cells” as elementary units,  </a:t>
            </a:r>
            <a:endParaRPr lang="en-US" sz="2000" dirty="0" smtClean="0">
              <a:solidFill>
                <a:srgbClr val="1F497D"/>
              </a:solidFill>
              <a:ea typeface="ＭＳ Ｐゴシック" pitchFamily="-84" charset="-128"/>
              <a:cs typeface="ＭＳ Ｐゴシック" pitchFamily="-84" charset="-128"/>
            </a:endParaRP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84" charset="2"/>
              <a:buChar char="n"/>
            </a:pPr>
            <a:r>
              <a:rPr lang="en-US" sz="2000" dirty="0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all the game is based on (known) light output per energy deposit,</a:t>
            </a: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84" charset="2"/>
              <a:buChar char="n"/>
            </a:pPr>
            <a:r>
              <a:rPr lang="en-US" sz="2000" dirty="0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energy </a:t>
            </a:r>
            <a:r>
              <a:rPr lang="en-US" sz="2000" dirty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resolution after “ideal” digitization suffices as a result</a:t>
            </a: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84" charset="2"/>
              <a:buChar char="n"/>
            </a:pPr>
            <a:endParaRPr lang="en-US" sz="2000" dirty="0">
              <a:ea typeface="ＭＳ Ｐゴシック" pitchFamily="-84" charset="-128"/>
              <a:cs typeface="ＭＳ Ｐゴシック" pitchFamily="-84" charset="-128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7"/>
          <p:cNvSpPr>
            <a:spLocks noChangeArrowheads="1"/>
          </p:cNvSpPr>
          <p:nvPr/>
        </p:nvSpPr>
        <p:spPr bwMode="auto">
          <a:xfrm>
            <a:off x="0" y="2057400"/>
            <a:ext cx="91440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prstTxWarp prst="textNoShape">
              <a:avLst/>
            </a:prstTxWarp>
          </a:bodyPr>
          <a:lstStyle/>
          <a:p>
            <a:pPr algn="ctr"/>
            <a:r>
              <a:rPr lang="en-US" sz="5400" b="1" dirty="0" smtClean="0">
                <a:solidFill>
                  <a:schemeClr val="tx2"/>
                </a:solidFill>
                <a:latin typeface="Arial" pitchFamily="-84" charset="0"/>
              </a:rPr>
              <a:t>Summary</a:t>
            </a:r>
            <a:endParaRPr lang="en-US" sz="5400" b="1" dirty="0">
              <a:solidFill>
                <a:schemeClr val="tx2"/>
              </a:solidFill>
              <a:latin typeface="Arial" pitchFamily="-84" charset="0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Sep,3 2013</a:t>
            </a:r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A.Kiselev</a:t>
            </a:r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ahoma" pitchFamily="-84" charset="0"/>
              </a:rPr>
              <a:t>Sep,3 2013</a:t>
            </a:r>
            <a:endParaRPr lang="ru-RU">
              <a:latin typeface="Tahoma" pitchFamily="-84" charset="0"/>
            </a:endParaRPr>
          </a:p>
        </p:txBody>
      </p:sp>
      <p:sp>
        <p:nvSpPr>
          <p:cNvPr id="73731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ahoma" pitchFamily="-84" charset="0"/>
              </a:rPr>
              <a:t>A.Kiselev</a:t>
            </a:r>
            <a:endParaRPr lang="ru-RU">
              <a:latin typeface="Tahoma" pitchFamily="-84" charset="0"/>
            </a:endParaRPr>
          </a:p>
        </p:txBody>
      </p:sp>
      <p:sp>
        <p:nvSpPr>
          <p:cNvPr id="7373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762000"/>
          </a:xfrm>
        </p:spPr>
        <p:txBody>
          <a:bodyPr>
            <a:noAutofit/>
          </a:bodyPr>
          <a:lstStyle/>
          <a:p>
            <a:pPr eaLnBrk="1" hangingPunct="1"/>
            <a:r>
              <a:rPr lang="en-US" sz="4800" b="0" dirty="0" smtClean="0">
                <a:latin typeface="Arial Narrow"/>
                <a:ea typeface="ＭＳ Ｐゴシック" pitchFamily="-84" charset="-128"/>
                <a:cs typeface="Arial Narrow"/>
              </a:rPr>
              <a:t>Summary</a:t>
            </a:r>
            <a:endParaRPr lang="en-US" sz="4800" b="0" dirty="0" smtClean="0">
              <a:latin typeface="Arial Narrow"/>
              <a:ea typeface="ＭＳ Ｐゴシック" pitchFamily="-84" charset="-128"/>
              <a:cs typeface="Arial Narrow"/>
            </a:endParaRPr>
          </a:p>
        </p:txBody>
      </p:sp>
      <p:sp>
        <p:nvSpPr>
          <p:cNvPr id="73733" name="Rectangle 3"/>
          <p:cNvSpPr txBox="1">
            <a:spLocks noChangeArrowheads="1"/>
          </p:cNvSpPr>
          <p:nvPr/>
        </p:nvSpPr>
        <p:spPr bwMode="auto">
          <a:xfrm>
            <a:off x="228600" y="1143000"/>
            <a:ext cx="8915400" cy="510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84" charset="2"/>
              <a:buChar char="n"/>
            </a:pPr>
            <a:r>
              <a:rPr lang="en-US" sz="2400" dirty="0" smtClean="0">
                <a:ea typeface="ＭＳ Ｐゴシック" pitchFamily="-84" charset="-128"/>
                <a:cs typeface="ＭＳ Ｐゴシック" pitchFamily="-84" charset="-128"/>
              </a:rPr>
              <a:t>While smearing generator is still the main physics simulation tool for the group, EicRoot development is in a good progress and code is already suitable for several types of studies:</a:t>
            </a:r>
          </a:p>
          <a:p>
            <a:pPr marL="804672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84" charset="2"/>
              <a:buChar char="n"/>
            </a:pPr>
            <a:r>
              <a:rPr lang="en-US" sz="2000" dirty="0" smtClean="0">
                <a:ea typeface="ＭＳ Ｐゴシック" pitchFamily="-84" charset="-128"/>
                <a:cs typeface="ＭＳ Ｐゴシック" pitchFamily="-84" charset="-128"/>
              </a:rPr>
              <a:t>d</a:t>
            </a:r>
            <a:r>
              <a:rPr lang="en-US" sz="2000" dirty="0" smtClean="0">
                <a:ea typeface="ＭＳ Ｐゴシック" pitchFamily="-84" charset="-128"/>
                <a:cs typeface="ＭＳ Ｐゴシック" pitchFamily="-84" charset="-128"/>
              </a:rPr>
              <a:t>etector acceptance</a:t>
            </a:r>
          </a:p>
          <a:p>
            <a:pPr marL="804672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84" charset="2"/>
              <a:buChar char="n"/>
            </a:pPr>
            <a:r>
              <a:rPr lang="en-US" sz="2000" dirty="0" smtClean="0">
                <a:ea typeface="ＭＳ Ｐゴシック" pitchFamily="-84" charset="-128"/>
                <a:cs typeface="ＭＳ Ｐゴシック" pitchFamily="-84" charset="-128"/>
              </a:rPr>
              <a:t>t</a:t>
            </a:r>
            <a:r>
              <a:rPr lang="en-US" sz="2000" dirty="0" smtClean="0">
                <a:ea typeface="ＭＳ Ｐゴシック" pitchFamily="-84" charset="-128"/>
                <a:cs typeface="ＭＳ Ｐゴシック" pitchFamily="-84" charset="-128"/>
              </a:rPr>
              <a:t>racking resolutions</a:t>
            </a:r>
          </a:p>
          <a:p>
            <a:pPr marL="804672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84" charset="2"/>
              <a:buChar char="n"/>
            </a:pPr>
            <a:r>
              <a:rPr lang="en-US" sz="2000" dirty="0" err="1" smtClean="0">
                <a:ea typeface="ＭＳ Ｐゴシック" pitchFamily="-84" charset="-128"/>
                <a:cs typeface="ＭＳ Ｐゴシック" pitchFamily="-84" charset="-128"/>
              </a:rPr>
              <a:t>e</a:t>
            </a:r>
            <a:r>
              <a:rPr lang="en-US" sz="2000" dirty="0" smtClean="0">
                <a:ea typeface="ＭＳ Ｐゴシック" pitchFamily="-84" charset="-128"/>
                <a:cs typeface="ＭＳ Ｐゴシック" pitchFamily="-84" charset="-128"/>
              </a:rPr>
              <a:t>/m calorimeter design optimization</a:t>
            </a:r>
          </a:p>
          <a:p>
            <a:pPr marL="804672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84" charset="2"/>
              <a:buChar char="n"/>
            </a:pPr>
            <a:endParaRPr lang="en-US" sz="2000" dirty="0" smtClean="0">
              <a:ea typeface="ＭＳ Ｐゴシック" pitchFamily="-84" charset="-128"/>
              <a:cs typeface="ＭＳ Ｐゴシック" pitchFamily="-84" charset="-128"/>
            </a:endParaRP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84" charset="2"/>
              <a:buChar char="n"/>
            </a:pPr>
            <a:r>
              <a:rPr lang="en-US" sz="2400" dirty="0" smtClean="0">
                <a:ea typeface="ＭＳ Ｐゴシック" pitchFamily="-84" charset="-128"/>
                <a:cs typeface="ＭＳ Ｐゴシック" pitchFamily="-84" charset="-128"/>
              </a:rPr>
              <a:t>First physics simulations in EicRoot framework should become possible really soon</a:t>
            </a: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84" charset="2"/>
              <a:buChar char="n"/>
            </a:pPr>
            <a:endParaRPr lang="en-US" sz="2400" dirty="0" smtClean="0">
              <a:ea typeface="ＭＳ Ｐゴシック" pitchFamily="-84" charset="-128"/>
              <a:cs typeface="ＭＳ Ｐゴシック" pitchFamily="-84" charset="-128"/>
            </a:endParaRP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84" charset="2"/>
              <a:buChar char="n"/>
            </a:pPr>
            <a:r>
              <a:rPr lang="en-US" sz="2400" dirty="0" smtClean="0">
                <a:ea typeface="ＭＳ Ｐゴシック" pitchFamily="-84" charset="-128"/>
                <a:cs typeface="ＭＳ Ｐゴシック" pitchFamily="-84" charset="-128"/>
              </a:rPr>
              <a:t>Other immediate code development goals include</a:t>
            </a:r>
          </a:p>
          <a:p>
            <a:pPr marL="804672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84" charset="2"/>
              <a:buChar char="n"/>
            </a:pPr>
            <a:r>
              <a:rPr lang="en-US" sz="2000" dirty="0" smtClean="0">
                <a:ea typeface="ＭＳ Ｐゴシック" pitchFamily="-84" charset="-128"/>
                <a:cs typeface="ＭＳ Ｐゴシック" pitchFamily="-84" charset="-128"/>
              </a:rPr>
              <a:t>i</a:t>
            </a:r>
            <a:r>
              <a:rPr lang="en-US" sz="2000" dirty="0" smtClean="0">
                <a:ea typeface="ＭＳ Ｐゴシック" pitchFamily="-84" charset="-128"/>
                <a:cs typeface="ＭＳ Ｐゴシック" pitchFamily="-84" charset="-128"/>
              </a:rPr>
              <a:t>mplementation of  </a:t>
            </a:r>
            <a:r>
              <a:rPr lang="en-US" sz="2000" dirty="0">
                <a:ea typeface="ＭＳ Ｐゴシック" pitchFamily="-84" charset="-128"/>
                <a:cs typeface="ＭＳ Ｐゴシック" pitchFamily="-84" charset="-128"/>
              </a:rPr>
              <a:t>IR (material and fields)</a:t>
            </a:r>
            <a:endParaRPr lang="en-US" sz="2000" dirty="0" smtClean="0">
              <a:ea typeface="ＭＳ Ｐゴシック" pitchFamily="-84" charset="-128"/>
              <a:cs typeface="ＭＳ Ｐゴシック" pitchFamily="-84" charset="-128"/>
            </a:endParaRPr>
          </a:p>
          <a:p>
            <a:pPr marL="804672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84" charset="2"/>
              <a:buChar char="n"/>
            </a:pPr>
            <a:r>
              <a:rPr lang="en-US" sz="2000" dirty="0" smtClean="0">
                <a:ea typeface="ＭＳ Ｐゴシック" pitchFamily="-84" charset="-128"/>
                <a:cs typeface="ＭＳ Ｐゴシック" pitchFamily="-84" charset="-128"/>
              </a:rPr>
              <a:t>implementation of </a:t>
            </a:r>
            <a:r>
              <a:rPr lang="en-US" sz="2000" dirty="0">
                <a:ea typeface="ＭＳ Ｐゴシック" pitchFamily="-84" charset="-128"/>
                <a:cs typeface="ＭＳ Ｐゴシック" pitchFamily="-84" charset="-128"/>
              </a:rPr>
              <a:t>PID algorithms (RICH, TPC </a:t>
            </a:r>
            <a:r>
              <a:rPr lang="en-US" sz="2000" dirty="0" err="1">
                <a:ea typeface="ＭＳ Ｐゴシック" pitchFamily="-84" charset="-128"/>
                <a:cs typeface="ＭＳ Ｐゴシック" pitchFamily="-84" charset="-128"/>
              </a:rPr>
              <a:t>dE/dx</a:t>
            </a:r>
            <a:r>
              <a:rPr lang="en-US" sz="2000" dirty="0">
                <a:ea typeface="ＭＳ Ｐゴシック" pitchFamily="-84" charset="-128"/>
                <a:cs typeface="ＭＳ Ｐゴシック" pitchFamily="-84" charset="-128"/>
              </a:rPr>
              <a:t>, …</a:t>
            </a:r>
            <a:r>
              <a:rPr lang="en-US" sz="2000" dirty="0" smtClean="0">
                <a:ea typeface="ＭＳ Ｐゴシック" pitchFamily="-84" charset="-128"/>
                <a:cs typeface="ＭＳ Ｐゴシック" pitchFamily="-84" charset="-128"/>
              </a:rPr>
              <a:t>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ahoma" pitchFamily="-84" charset="0"/>
              </a:rPr>
              <a:t>Sep,3 2013</a:t>
            </a:r>
            <a:endParaRPr lang="ru-RU">
              <a:latin typeface="Tahoma" pitchFamily="-84" charset="0"/>
            </a:endParaRPr>
          </a:p>
        </p:txBody>
      </p:sp>
      <p:sp>
        <p:nvSpPr>
          <p:cNvPr id="51203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ahoma" pitchFamily="-84" charset="0"/>
              </a:rPr>
              <a:t>A.Kiselev</a:t>
            </a:r>
            <a:endParaRPr lang="ru-RU">
              <a:latin typeface="Tahoma" pitchFamily="-84" charset="0"/>
            </a:endParaRPr>
          </a:p>
        </p:txBody>
      </p:sp>
      <p:sp>
        <p:nvSpPr>
          <p:cNvPr id="5120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762000"/>
          </a:xfrm>
        </p:spPr>
        <p:txBody>
          <a:bodyPr>
            <a:noAutofit/>
          </a:bodyPr>
          <a:lstStyle/>
          <a:p>
            <a:pPr eaLnBrk="1" hangingPunct="1"/>
            <a:r>
              <a:rPr lang="en-US" sz="4800" b="0" dirty="0" smtClean="0">
                <a:latin typeface="Arial Narrow Bold"/>
                <a:ea typeface="ＭＳ Ｐゴシック" pitchFamily="-84" charset="-128"/>
                <a:cs typeface="Arial Narrow Bold"/>
              </a:rPr>
              <a:t>EicRoot detector </a:t>
            </a:r>
            <a:r>
              <a:rPr lang="en-US" sz="4800" b="0" dirty="0" smtClean="0">
                <a:latin typeface="Arial Narrow Bold"/>
                <a:ea typeface="ＭＳ Ｐゴシック" pitchFamily="-84" charset="-128"/>
                <a:cs typeface="Arial Narrow Bold"/>
              </a:rPr>
              <a:t>view </a:t>
            </a:r>
            <a:r>
              <a:rPr lang="en-US" sz="4800" b="0" dirty="0" smtClean="0">
                <a:latin typeface="Arial Narrow Bold"/>
                <a:ea typeface="ＭＳ Ｐゴシック" pitchFamily="-84" charset="-128"/>
                <a:cs typeface="Arial Narrow Bold"/>
              </a:rPr>
              <a:t>(August’</a:t>
            </a:r>
            <a:r>
              <a:rPr lang="en-US" sz="4800" b="0" dirty="0" smtClean="0">
                <a:latin typeface="Arial Narrow Bold"/>
                <a:ea typeface="ＭＳ Ｐゴシック" pitchFamily="-84" charset="-128"/>
                <a:cs typeface="Arial Narrow Bold"/>
              </a:rPr>
              <a:t>2013)</a:t>
            </a: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2895600" y="5943600"/>
            <a:ext cx="60198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marL="342900" indent="-342900">
              <a:spcBef>
                <a:spcPct val="20000"/>
              </a:spcBef>
              <a:buClr>
                <a:srgbClr val="80057A"/>
              </a:buClr>
              <a:buSzPct val="70000"/>
              <a:buFont typeface="Wingdings" pitchFamily="-84" charset="2"/>
              <a:buChar char="n"/>
            </a:pPr>
            <a:r>
              <a:rPr lang="en-US" sz="2400" dirty="0">
                <a:solidFill>
                  <a:srgbClr val="1F497D"/>
                </a:solidFill>
                <a:latin typeface="Arial Narrow"/>
                <a:ea typeface="ＭＳ Ｐゴシック" pitchFamily="-84" charset="-128"/>
                <a:cs typeface="Arial Narrow"/>
              </a:rPr>
              <a:t>EMC and tracking detectors ~implemented so far </a:t>
            </a:r>
            <a:r>
              <a:rPr lang="ru-RU" sz="2400" dirty="0">
                <a:solidFill>
                  <a:srgbClr val="1F497D"/>
                </a:solidFill>
                <a:latin typeface="Arial Narrow"/>
                <a:ea typeface="ＭＳ Ｐゴシック" pitchFamily="-84" charset="-128"/>
                <a:cs typeface="Arial Narrow"/>
              </a:rPr>
              <a:t> </a:t>
            </a:r>
            <a:endParaRPr lang="en-US" sz="2400" dirty="0">
              <a:solidFill>
                <a:srgbClr val="1F497D"/>
              </a:solidFill>
              <a:latin typeface="Arial Narrow"/>
              <a:ea typeface="ＭＳ Ｐゴシック" pitchFamily="-84" charset="-128"/>
              <a:cs typeface="Arial Narrow"/>
            </a:endParaRPr>
          </a:p>
        </p:txBody>
      </p:sp>
      <p:pic>
        <p:nvPicPr>
          <p:cNvPr id="11" name="Picture 10" descr="eic-detector.png"/>
          <p:cNvPicPr>
            <a:picLocks noChangeAspect="1"/>
          </p:cNvPicPr>
          <p:nvPr/>
        </p:nvPicPr>
        <p:blipFill>
          <a:blip r:embed="rId2"/>
          <a:srcRect l="12750" t="12667" r="13875" b="5333"/>
          <a:stretch>
            <a:fillRect/>
          </a:stretch>
        </p:blipFill>
        <p:spPr>
          <a:xfrm>
            <a:off x="685800" y="990600"/>
            <a:ext cx="7800365" cy="4903493"/>
          </a:xfrm>
          <a:prstGeom prst="rect">
            <a:avLst/>
          </a:prstGeom>
          <a:effectLst>
            <a:glow rad="50800">
              <a:schemeClr val="tx1">
                <a:lumMod val="20000"/>
                <a:lumOff val="80000"/>
                <a:alpha val="75000"/>
              </a:schemeClr>
            </a:glow>
          </a:effectLst>
        </p:spPr>
      </p:pic>
      <p:sp>
        <p:nvSpPr>
          <p:cNvPr id="12" name="TextBox 19"/>
          <p:cNvSpPr txBox="1">
            <a:spLocks noChangeArrowheads="1"/>
          </p:cNvSpPr>
          <p:nvPr/>
        </p:nvSpPr>
        <p:spPr bwMode="auto">
          <a:xfrm>
            <a:off x="2743200" y="1905000"/>
            <a:ext cx="864314" cy="369332"/>
          </a:xfrm>
          <a:prstGeom prst="rect">
            <a:avLst/>
          </a:prstGeom>
          <a:noFill/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800" dirty="0" smtClean="0">
                <a:solidFill>
                  <a:srgbClr val="0000FF"/>
                </a:solidFill>
              </a:rPr>
              <a:t>CEMC </a:t>
            </a:r>
            <a:endParaRPr lang="en-US" sz="1800" dirty="0">
              <a:solidFill>
                <a:srgbClr val="0000FF"/>
              </a:solidFill>
            </a:endParaRPr>
          </a:p>
        </p:txBody>
      </p:sp>
      <p:sp>
        <p:nvSpPr>
          <p:cNvPr id="13" name="TextBox 20"/>
          <p:cNvSpPr txBox="1">
            <a:spLocks noChangeArrowheads="1"/>
          </p:cNvSpPr>
          <p:nvPr/>
        </p:nvSpPr>
        <p:spPr bwMode="auto">
          <a:xfrm>
            <a:off x="990600" y="5257800"/>
            <a:ext cx="851578" cy="369332"/>
          </a:xfrm>
          <a:prstGeom prst="rect">
            <a:avLst/>
          </a:prstGeom>
          <a:noFill/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800" dirty="0" smtClean="0">
                <a:solidFill>
                  <a:srgbClr val="0000FF"/>
                </a:solidFill>
              </a:rPr>
              <a:t>BEMC </a:t>
            </a:r>
            <a:endParaRPr lang="en-US" sz="1800" dirty="0">
              <a:solidFill>
                <a:srgbClr val="0000FF"/>
              </a:solidFill>
            </a:endParaRPr>
          </a:p>
        </p:txBody>
      </p:sp>
      <p:sp>
        <p:nvSpPr>
          <p:cNvPr id="14" name="TextBox 22"/>
          <p:cNvSpPr txBox="1">
            <a:spLocks noChangeArrowheads="1"/>
          </p:cNvSpPr>
          <p:nvPr/>
        </p:nvSpPr>
        <p:spPr bwMode="auto">
          <a:xfrm>
            <a:off x="7620000" y="1219200"/>
            <a:ext cx="838616" cy="369332"/>
          </a:xfrm>
          <a:prstGeom prst="rect">
            <a:avLst/>
          </a:prstGeom>
          <a:noFill/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800" dirty="0" smtClean="0">
                <a:solidFill>
                  <a:srgbClr val="0000FF"/>
                </a:solidFill>
              </a:rPr>
              <a:t>FEMC </a:t>
            </a:r>
            <a:endParaRPr lang="en-US" sz="1800" dirty="0">
              <a:solidFill>
                <a:srgbClr val="0000FF"/>
              </a:solidFill>
            </a:endParaRPr>
          </a:p>
        </p:txBody>
      </p:sp>
      <p:sp>
        <p:nvSpPr>
          <p:cNvPr id="15" name="TextBox 21"/>
          <p:cNvSpPr txBox="1">
            <a:spLocks noChangeArrowheads="1"/>
          </p:cNvSpPr>
          <p:nvPr/>
        </p:nvSpPr>
        <p:spPr bwMode="auto">
          <a:xfrm>
            <a:off x="5410200" y="4495800"/>
            <a:ext cx="1377601" cy="369332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800" dirty="0" smtClean="0">
                <a:solidFill>
                  <a:srgbClr val="FF0000"/>
                </a:solidFill>
              </a:rPr>
              <a:t>SOLENOID </a:t>
            </a:r>
            <a:endParaRPr lang="en-US" sz="1800" dirty="0">
              <a:solidFill>
                <a:srgbClr val="FF0000"/>
              </a:solidFill>
            </a:endParaRPr>
          </a:p>
        </p:txBody>
      </p:sp>
      <p:sp>
        <p:nvSpPr>
          <p:cNvPr id="16" name="TextBox 21"/>
          <p:cNvSpPr txBox="1">
            <a:spLocks noChangeArrowheads="1"/>
          </p:cNvSpPr>
          <p:nvPr/>
        </p:nvSpPr>
        <p:spPr bwMode="auto">
          <a:xfrm>
            <a:off x="7010400" y="4724400"/>
            <a:ext cx="748898" cy="369332"/>
          </a:xfrm>
          <a:prstGeom prst="rect">
            <a:avLst/>
          </a:prstGeom>
          <a:noFill/>
          <a:ln w="9525">
            <a:solidFill>
              <a:srgbClr val="80057A"/>
            </a:solidFill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dirty="0" smtClean="0">
                <a:solidFill>
                  <a:srgbClr val="80057A"/>
                </a:solidFill>
              </a:rPr>
              <a:t>RICH</a:t>
            </a:r>
            <a:endParaRPr lang="en-US" sz="1800" dirty="0">
              <a:solidFill>
                <a:srgbClr val="80057A"/>
              </a:solidFill>
            </a:endParaRPr>
          </a:p>
        </p:txBody>
      </p:sp>
      <p:sp>
        <p:nvSpPr>
          <p:cNvPr id="17" name="TextBox 21"/>
          <p:cNvSpPr txBox="1">
            <a:spLocks noChangeArrowheads="1"/>
          </p:cNvSpPr>
          <p:nvPr/>
        </p:nvSpPr>
        <p:spPr bwMode="auto">
          <a:xfrm>
            <a:off x="1905000" y="1371600"/>
            <a:ext cx="748898" cy="369332"/>
          </a:xfrm>
          <a:prstGeom prst="rect">
            <a:avLst/>
          </a:prstGeom>
          <a:noFill/>
          <a:ln w="9525">
            <a:solidFill>
              <a:srgbClr val="80057A"/>
            </a:solidFill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dirty="0" smtClean="0">
                <a:solidFill>
                  <a:srgbClr val="80057A"/>
                </a:solidFill>
              </a:rPr>
              <a:t>RICH</a:t>
            </a:r>
            <a:endParaRPr lang="en-US" sz="1800" dirty="0">
              <a:solidFill>
                <a:srgbClr val="80057A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7"/>
          <p:cNvSpPr>
            <a:spLocks noChangeArrowheads="1"/>
          </p:cNvSpPr>
          <p:nvPr/>
        </p:nvSpPr>
        <p:spPr bwMode="auto">
          <a:xfrm>
            <a:off x="0" y="2057400"/>
            <a:ext cx="91440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prstTxWarp prst="textNoShape">
              <a:avLst/>
            </a:prstTxWarp>
          </a:bodyPr>
          <a:lstStyle/>
          <a:p>
            <a:pPr algn="ctr"/>
            <a:r>
              <a:rPr lang="en-US" sz="5400" b="1" dirty="0">
                <a:solidFill>
                  <a:schemeClr val="tx2"/>
                </a:solidFill>
                <a:latin typeface="Arial" pitchFamily="-84" charset="0"/>
              </a:rPr>
              <a:t>EicRoot</a:t>
            </a:r>
            <a:r>
              <a:rPr lang="en-US" sz="5400" b="1" dirty="0" smtClean="0">
                <a:solidFill>
                  <a:schemeClr val="tx2"/>
                </a:solidFill>
                <a:latin typeface="Arial" pitchFamily="-84" charset="0"/>
              </a:rPr>
              <a:t> framework</a:t>
            </a:r>
            <a:endParaRPr lang="en-US" sz="5400" b="1" dirty="0">
              <a:solidFill>
                <a:schemeClr val="tx2"/>
              </a:solidFill>
              <a:latin typeface="Arial" pitchFamily="-84" charset="0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Sep,3 2013</a:t>
            </a:r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A.Kiselev</a:t>
            </a: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ahoma" pitchFamily="-84" charset="0"/>
              </a:rPr>
              <a:t>Sep,3 2013</a:t>
            </a:r>
            <a:endParaRPr lang="ru-RU">
              <a:latin typeface="Tahoma" pitchFamily="-84" charset="0"/>
            </a:endParaRPr>
          </a:p>
        </p:txBody>
      </p:sp>
      <p:sp>
        <p:nvSpPr>
          <p:cNvPr id="46083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ahoma" pitchFamily="-84" charset="0"/>
              </a:rPr>
              <a:t>A.Kiselev</a:t>
            </a:r>
            <a:endParaRPr lang="ru-RU">
              <a:latin typeface="Tahoma" pitchFamily="-84" charset="0"/>
            </a:endParaRPr>
          </a:p>
        </p:txBody>
      </p:sp>
      <p:sp>
        <p:nvSpPr>
          <p:cNvPr id="4608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762000"/>
          </a:xfrm>
        </p:spPr>
        <p:txBody>
          <a:bodyPr>
            <a:noAutofit/>
          </a:bodyPr>
          <a:lstStyle/>
          <a:p>
            <a:pPr eaLnBrk="1" hangingPunct="1"/>
            <a:r>
              <a:rPr lang="en-US" sz="4800" b="0" dirty="0" smtClean="0">
                <a:latin typeface="Arial Narrow"/>
                <a:ea typeface="ＭＳ Ｐゴシック" pitchFamily="-84" charset="-128"/>
                <a:cs typeface="Arial Narrow"/>
              </a:rPr>
              <a:t>EIC</a:t>
            </a:r>
            <a:r>
              <a:rPr lang="en-US" sz="4800" b="0" dirty="0" smtClean="0">
                <a:latin typeface="Arial Narrow"/>
                <a:ea typeface="ＭＳ Ｐゴシック" pitchFamily="-84" charset="-128"/>
                <a:cs typeface="Arial Narrow"/>
              </a:rPr>
              <a:t> detector in </a:t>
            </a:r>
            <a:r>
              <a:rPr lang="en-US" sz="4800" b="0" dirty="0" smtClean="0">
                <a:latin typeface="Arial Narrow"/>
                <a:ea typeface="ＭＳ Ｐゴシック" pitchFamily="-84" charset="-128"/>
                <a:cs typeface="Arial Narrow"/>
              </a:rPr>
              <a:t>FairRoot framework</a:t>
            </a:r>
          </a:p>
        </p:txBody>
      </p:sp>
      <p:sp>
        <p:nvSpPr>
          <p:cNvPr id="17" name="Right Arrow 16"/>
          <p:cNvSpPr/>
          <p:nvPr/>
        </p:nvSpPr>
        <p:spPr bwMode="auto">
          <a:xfrm rot="16200000">
            <a:off x="4419600" y="4724400"/>
            <a:ext cx="457200" cy="304800"/>
          </a:xfrm>
          <a:prstGeom prst="rightArrow">
            <a:avLst/>
          </a:prstGeom>
          <a:solidFill>
            <a:schemeClr val="accent1">
              <a:lumMod val="60000"/>
              <a:lumOff val="40000"/>
              <a:alpha val="41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>
              <a:defRPr/>
            </a:pPr>
            <a:endParaRPr lang="en-US" dirty="0">
              <a:latin typeface="Tahoma" pitchFamily="-1" charset="0"/>
            </a:endParaRPr>
          </a:p>
        </p:txBody>
      </p:sp>
      <p:sp>
        <p:nvSpPr>
          <p:cNvPr id="46096" name="Right Arrow 20"/>
          <p:cNvSpPr>
            <a:spLocks noChangeArrowheads="1"/>
          </p:cNvSpPr>
          <p:nvPr/>
        </p:nvSpPr>
        <p:spPr bwMode="auto">
          <a:xfrm rot="1200000">
            <a:off x="2857738" y="3345595"/>
            <a:ext cx="457200" cy="30480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27C71B">
              <a:alpha val="41176"/>
            </a:srgb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" name="Rectangle 3"/>
          <p:cNvSpPr txBox="1">
            <a:spLocks noChangeArrowheads="1"/>
          </p:cNvSpPr>
          <p:nvPr/>
        </p:nvSpPr>
        <p:spPr bwMode="auto">
          <a:xfrm>
            <a:off x="0" y="990600"/>
            <a:ext cx="5867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charset="2"/>
              <a:buChar char="q"/>
              <a:defRPr/>
            </a:pPr>
            <a:r>
              <a:rPr lang="en-US" sz="2000" kern="0" dirty="0">
                <a:solidFill>
                  <a:srgbClr val="1F497D"/>
                </a:solidFill>
                <a:latin typeface="+mn-lt"/>
                <a:ea typeface="ＭＳ Ｐゴシック" pitchFamily="-1" charset="-128"/>
                <a:cs typeface="ＭＳ Ｐゴシック" pitchFamily="-1" charset="-128"/>
              </a:rPr>
              <a:t>FairRoot is officially maintained by </a:t>
            </a:r>
            <a:r>
              <a:rPr lang="en-US" sz="2000" kern="0" dirty="0" smtClean="0">
                <a:solidFill>
                  <a:srgbClr val="1F497D"/>
                </a:solidFill>
                <a:latin typeface="+mn-lt"/>
                <a:ea typeface="ＭＳ Ｐゴシック" pitchFamily="-1" charset="-128"/>
                <a:cs typeface="ＭＳ Ｐゴシック" pitchFamily="-1" charset="-128"/>
              </a:rPr>
              <a:t>GSI</a:t>
            </a: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charset="2"/>
              <a:buChar char="q"/>
              <a:defRPr/>
            </a:pPr>
            <a:r>
              <a:rPr lang="en-US" sz="2000" kern="0" dirty="0">
                <a:solidFill>
                  <a:srgbClr val="1F497D"/>
                </a:solidFill>
                <a:latin typeface="+mn-lt"/>
                <a:ea typeface="ＭＳ Ｐゴシック" pitchFamily="-1" charset="-128"/>
                <a:cs typeface="ＭＳ Ｐゴシック" pitchFamily="-1" charset="-128"/>
              </a:rPr>
              <a:t>O(10)</a:t>
            </a:r>
            <a:r>
              <a:rPr lang="en-US" sz="2000" kern="0" dirty="0" smtClean="0">
                <a:solidFill>
                  <a:srgbClr val="1F497D"/>
                </a:solidFill>
                <a:latin typeface="+mn-lt"/>
                <a:ea typeface="ＭＳ Ｐゴシック" pitchFamily="-1" charset="-128"/>
                <a:cs typeface="ＭＳ Ｐゴシック" pitchFamily="-1" charset="-128"/>
              </a:rPr>
              <a:t> active experiments</a:t>
            </a:r>
            <a:endParaRPr lang="en-US" sz="2000" kern="0" dirty="0" smtClean="0">
              <a:solidFill>
                <a:srgbClr val="1F497D"/>
              </a:solidFill>
              <a:ea typeface="ＭＳ Ｐゴシック" pitchFamily="-1" charset="-128"/>
              <a:cs typeface="ＭＳ Ｐゴシック" pitchFamily="-1" charset="-128"/>
            </a:endParaRP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charset="2"/>
              <a:buChar char="q"/>
              <a:defRPr/>
            </a:pPr>
            <a:r>
              <a:rPr lang="en-US" sz="2000" kern="0" dirty="0" smtClean="0">
                <a:solidFill>
                  <a:srgbClr val="1F497D"/>
                </a:solidFill>
                <a:latin typeface="+mn-lt"/>
                <a:ea typeface="ＭＳ Ｐゴシック" pitchFamily="-1" charset="-128"/>
                <a:cs typeface="ＭＳ Ｐゴシック" pitchFamily="-1" charset="-128"/>
              </a:rPr>
              <a:t>O</a:t>
            </a:r>
            <a:r>
              <a:rPr lang="en-US" sz="2000" kern="0" dirty="0">
                <a:solidFill>
                  <a:srgbClr val="1F497D"/>
                </a:solidFill>
                <a:latin typeface="+mn-lt"/>
                <a:ea typeface="ＭＳ Ｐゴシック" pitchFamily="-1" charset="-128"/>
                <a:cs typeface="ＭＳ Ｐゴシック" pitchFamily="-1" charset="-128"/>
              </a:rPr>
              <a:t>(100) users</a:t>
            </a:r>
          </a:p>
        </p:txBody>
      </p:sp>
      <p:sp>
        <p:nvSpPr>
          <p:cNvPr id="22" name="Rectangle 3"/>
          <p:cNvSpPr txBox="1">
            <a:spLocks noChangeArrowheads="1"/>
          </p:cNvSpPr>
          <p:nvPr/>
        </p:nvSpPr>
        <p:spPr bwMode="auto">
          <a:xfrm>
            <a:off x="5791200" y="762000"/>
            <a:ext cx="350520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65" charset="2"/>
              <a:buChar char="n"/>
              <a:defRPr/>
            </a:pPr>
            <a:r>
              <a:rPr lang="en-US" sz="1600" kern="0" dirty="0">
                <a:solidFill>
                  <a:srgbClr val="0C5209"/>
                </a:solidFill>
                <a:latin typeface="+mn-lt"/>
                <a:ea typeface="ＭＳ Ｐゴシック" pitchFamily="-65" charset="-128"/>
                <a:cs typeface="ＭＳ Ｐゴシック" pitchFamily="-65" charset="-128"/>
              </a:rPr>
              <a:t>Interface to GEANT</a:t>
            </a:r>
            <a:endParaRPr lang="en-US" sz="1600" kern="0" dirty="0" smtClean="0">
              <a:solidFill>
                <a:srgbClr val="0C5209"/>
              </a:solidFill>
              <a:latin typeface="+mn-lt"/>
              <a:ea typeface="ＭＳ Ｐゴシック" pitchFamily="-65" charset="-128"/>
              <a:cs typeface="ＭＳ Ｐゴシック" pitchFamily="-65" charset="-128"/>
            </a:endParaRP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65" charset="2"/>
              <a:buChar char="n"/>
              <a:defRPr/>
            </a:pPr>
            <a:r>
              <a:rPr lang="en-US" sz="1600" kern="0" dirty="0" smtClean="0">
                <a:solidFill>
                  <a:srgbClr val="0C5209"/>
                </a:solidFill>
                <a:ea typeface="ＭＳ Ｐゴシック" pitchFamily="-65" charset="-128"/>
                <a:cs typeface="ＭＳ Ｐゴシック" pitchFamily="-65" charset="-128"/>
              </a:rPr>
              <a:t>Interface to ROOT event display</a:t>
            </a:r>
            <a:endParaRPr lang="en-US" sz="1600" kern="0" dirty="0" smtClean="0">
              <a:solidFill>
                <a:srgbClr val="0C5209"/>
              </a:solidFill>
              <a:latin typeface="+mn-lt"/>
              <a:ea typeface="ＭＳ Ｐゴシック" pitchFamily="-65" charset="-128"/>
              <a:cs typeface="ＭＳ Ｐゴシック" pitchFamily="-65" charset="-128"/>
            </a:endParaRP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65" charset="2"/>
              <a:buChar char="n"/>
              <a:defRPr/>
            </a:pPr>
            <a:r>
              <a:rPr lang="en-US" sz="1600" kern="0" dirty="0">
                <a:solidFill>
                  <a:srgbClr val="0C5209"/>
                </a:solidFill>
                <a:latin typeface="+mn-lt"/>
                <a:ea typeface="ＭＳ Ｐゴシック" pitchFamily="-65" charset="-128"/>
                <a:cs typeface="ＭＳ Ｐゴシック" pitchFamily="-65" charset="-128"/>
              </a:rPr>
              <a:t>Parameter database</a:t>
            </a: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65" charset="2"/>
              <a:buChar char="n"/>
              <a:defRPr/>
            </a:pPr>
            <a:r>
              <a:rPr lang="en-US" sz="1600" kern="0" dirty="0">
                <a:solidFill>
                  <a:srgbClr val="0C5209"/>
                </a:solidFill>
                <a:latin typeface="+mn-lt"/>
                <a:ea typeface="ＭＳ Ｐゴシック" pitchFamily="-65" charset="-128"/>
                <a:cs typeface="ＭＳ Ｐゴシック" pitchFamily="-65" charset="-128"/>
              </a:rPr>
              <a:t>MC stack handling</a:t>
            </a: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65" charset="2"/>
              <a:buChar char="n"/>
              <a:defRPr/>
            </a:pPr>
            <a:r>
              <a:rPr lang="en-US" sz="1600" kern="0" dirty="0">
                <a:solidFill>
                  <a:srgbClr val="0C5209"/>
                </a:solidFill>
                <a:latin typeface="+mn-lt"/>
                <a:ea typeface="ＭＳ Ｐゴシック" pitchFamily="-65" charset="-128"/>
                <a:cs typeface="ＭＳ Ｐゴシック" pitchFamily="-65" charset="-128"/>
              </a:rPr>
              <a:t>…</a:t>
            </a:r>
          </a:p>
        </p:txBody>
      </p:sp>
      <p:sp>
        <p:nvSpPr>
          <p:cNvPr id="26" name="AutoShape 3"/>
          <p:cNvSpPr>
            <a:spLocks/>
          </p:cNvSpPr>
          <p:nvPr/>
        </p:nvSpPr>
        <p:spPr bwMode="auto">
          <a:xfrm>
            <a:off x="3810000" y="3657600"/>
            <a:ext cx="1752600" cy="762000"/>
          </a:xfrm>
          <a:prstGeom prst="roundRect">
            <a:avLst>
              <a:gd name="adj" fmla="val 8333"/>
            </a:avLst>
          </a:prstGeom>
          <a:solidFill>
            <a:srgbClr val="FF0000"/>
          </a:solidFill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 algn="ctr"/>
            <a:r>
              <a:rPr lang="en-US" sz="2800" dirty="0" smtClean="0">
                <a:solidFill>
                  <a:srgbClr val="FFFFFF"/>
                </a:solidFill>
                <a:latin typeface="Gill Sans" pitchFamily="-84" charset="0"/>
                <a:ea typeface="Gill Sans" pitchFamily="-84" charset="0"/>
                <a:cs typeface="Gill Sans" pitchFamily="-84" charset="0"/>
                <a:sym typeface="Gill Sans" pitchFamily="-84" charset="0"/>
              </a:rPr>
              <a:t>EicRoot</a:t>
            </a:r>
            <a:endParaRPr lang="en-US" sz="2800" dirty="0">
              <a:solidFill>
                <a:srgbClr val="FFFFFF"/>
              </a:solidFill>
              <a:latin typeface="Gill Sans" pitchFamily="-84" charset="0"/>
              <a:ea typeface="Gill Sans" pitchFamily="-84" charset="0"/>
              <a:cs typeface="Gill Sans" pitchFamily="-84" charset="0"/>
              <a:sym typeface="Gill Sans" pitchFamily="-84" charset="0"/>
            </a:endParaRPr>
          </a:p>
        </p:txBody>
      </p:sp>
      <p:sp>
        <p:nvSpPr>
          <p:cNvPr id="27" name="AutoShape 3"/>
          <p:cNvSpPr>
            <a:spLocks/>
          </p:cNvSpPr>
          <p:nvPr/>
        </p:nvSpPr>
        <p:spPr bwMode="auto">
          <a:xfrm>
            <a:off x="304800" y="2514600"/>
            <a:ext cx="2286000" cy="1295400"/>
          </a:xfrm>
          <a:prstGeom prst="roundRect">
            <a:avLst>
              <a:gd name="adj" fmla="val 8333"/>
            </a:avLst>
          </a:prstGeom>
          <a:solidFill>
            <a:srgbClr val="008000"/>
          </a:solidFill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 algn="ctr"/>
            <a:r>
              <a:rPr lang="en-US" sz="2800" dirty="0" smtClean="0">
                <a:solidFill>
                  <a:srgbClr val="FFFFFF"/>
                </a:solidFill>
                <a:latin typeface="Gill Sans" pitchFamily="-84" charset="0"/>
                <a:ea typeface="Gill Sans" pitchFamily="-84" charset="0"/>
                <a:cs typeface="Gill Sans" pitchFamily="-84" charset="0"/>
                <a:sym typeface="Gill Sans" pitchFamily="-84" charset="0"/>
              </a:rPr>
              <a:t>PandaRoot</a:t>
            </a:r>
            <a:endParaRPr lang="en-US" sz="2800" dirty="0">
              <a:solidFill>
                <a:srgbClr val="FFFFFF"/>
              </a:solidFill>
              <a:latin typeface="Gill Sans" pitchFamily="-84" charset="0"/>
              <a:ea typeface="Gill Sans" pitchFamily="-84" charset="0"/>
              <a:cs typeface="Gill Sans" pitchFamily="-84" charset="0"/>
              <a:sym typeface="Gill Sans" pitchFamily="-84" charset="0"/>
            </a:endParaRPr>
          </a:p>
        </p:txBody>
      </p:sp>
      <p:sp>
        <p:nvSpPr>
          <p:cNvPr id="28" name="AutoShape 3"/>
          <p:cNvSpPr>
            <a:spLocks/>
          </p:cNvSpPr>
          <p:nvPr/>
        </p:nvSpPr>
        <p:spPr bwMode="auto">
          <a:xfrm>
            <a:off x="6629400" y="2514600"/>
            <a:ext cx="2286000" cy="1295400"/>
          </a:xfrm>
          <a:prstGeom prst="roundRect">
            <a:avLst>
              <a:gd name="adj" fmla="val 8333"/>
            </a:avLst>
          </a:prstGeom>
          <a:solidFill>
            <a:srgbClr val="008000"/>
          </a:solidFill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 algn="ctr"/>
            <a:r>
              <a:rPr lang="en-US" sz="2800" dirty="0" err="1" smtClean="0">
                <a:solidFill>
                  <a:srgbClr val="FFFFFF"/>
                </a:solidFill>
                <a:latin typeface="Gill Sans" pitchFamily="-84" charset="0"/>
                <a:ea typeface="Gill Sans" pitchFamily="-84" charset="0"/>
                <a:cs typeface="Gill Sans" pitchFamily="-84" charset="0"/>
                <a:sym typeface="Gill Sans" pitchFamily="-84" charset="0"/>
              </a:rPr>
              <a:t>FopiRoot</a:t>
            </a:r>
            <a:endParaRPr lang="en-US" sz="2800" dirty="0">
              <a:solidFill>
                <a:srgbClr val="FFFFFF"/>
              </a:solidFill>
              <a:latin typeface="Gill Sans" pitchFamily="-84" charset="0"/>
              <a:ea typeface="Gill Sans" pitchFamily="-84" charset="0"/>
              <a:cs typeface="Gill Sans" pitchFamily="-84" charset="0"/>
              <a:sym typeface="Gill Sans" pitchFamily="-84" charset="0"/>
            </a:endParaRPr>
          </a:p>
        </p:txBody>
      </p:sp>
      <p:sp>
        <p:nvSpPr>
          <p:cNvPr id="29" name="AutoShape 3"/>
          <p:cNvSpPr>
            <a:spLocks/>
          </p:cNvSpPr>
          <p:nvPr/>
        </p:nvSpPr>
        <p:spPr bwMode="auto">
          <a:xfrm>
            <a:off x="3505200" y="1524000"/>
            <a:ext cx="2286000" cy="1295400"/>
          </a:xfrm>
          <a:prstGeom prst="roundRect">
            <a:avLst>
              <a:gd name="adj" fmla="val 8333"/>
            </a:avLst>
          </a:prstGeom>
          <a:solidFill>
            <a:srgbClr val="008000"/>
          </a:solidFill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 algn="ctr"/>
            <a:r>
              <a:rPr lang="en-US" sz="2800" dirty="0" smtClean="0">
                <a:solidFill>
                  <a:srgbClr val="FFFFFF"/>
                </a:solidFill>
                <a:latin typeface="Gill Sans" pitchFamily="-84" charset="0"/>
                <a:ea typeface="Gill Sans" pitchFamily="-84" charset="0"/>
                <a:cs typeface="Gill Sans" pitchFamily="-84" charset="0"/>
                <a:sym typeface="Gill Sans" pitchFamily="-84" charset="0"/>
              </a:rPr>
              <a:t>FairBase</a:t>
            </a:r>
            <a:endParaRPr lang="en-US" sz="2800" dirty="0">
              <a:solidFill>
                <a:srgbClr val="FFFFFF"/>
              </a:solidFill>
              <a:latin typeface="Gill Sans" pitchFamily="-84" charset="0"/>
              <a:ea typeface="Gill Sans" pitchFamily="-84" charset="0"/>
              <a:cs typeface="Gill Sans" pitchFamily="-84" charset="0"/>
              <a:sym typeface="Gill Sans" pitchFamily="-84" charset="0"/>
            </a:endParaRPr>
          </a:p>
        </p:txBody>
      </p:sp>
      <p:sp>
        <p:nvSpPr>
          <p:cNvPr id="30" name="Rectangle 3"/>
          <p:cNvSpPr txBox="1">
            <a:spLocks noChangeArrowheads="1"/>
          </p:cNvSpPr>
          <p:nvPr/>
        </p:nvSpPr>
        <p:spPr bwMode="auto">
          <a:xfrm>
            <a:off x="0" y="3886200"/>
            <a:ext cx="320040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65" charset="2"/>
              <a:buChar char="n"/>
              <a:defRPr/>
            </a:pPr>
            <a:r>
              <a:rPr lang="en-US" sz="1600" kern="0" dirty="0" smtClean="0">
                <a:solidFill>
                  <a:srgbClr val="0C5209"/>
                </a:solidFill>
                <a:ea typeface="ＭＳ Ｐゴシック" pitchFamily="-65" charset="-128"/>
                <a:cs typeface="ＭＳ Ｐゴシック" pitchFamily="-65" charset="-128"/>
              </a:rPr>
              <a:t>Interface to FairBase classes</a:t>
            </a:r>
            <a:endParaRPr lang="en-US" sz="1600" kern="0" dirty="0" smtClean="0">
              <a:solidFill>
                <a:srgbClr val="0C5209"/>
              </a:solidFill>
              <a:latin typeface="+mn-lt"/>
              <a:ea typeface="ＭＳ Ｐゴシック" pitchFamily="-65" charset="-128"/>
              <a:cs typeface="ＭＳ Ｐゴシック" pitchFamily="-65" charset="-128"/>
            </a:endParaRP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65" charset="2"/>
              <a:buChar char="n"/>
              <a:defRPr/>
            </a:pPr>
            <a:r>
              <a:rPr lang="en-US" sz="1600" kern="0" dirty="0" smtClean="0">
                <a:solidFill>
                  <a:srgbClr val="0C5209"/>
                </a:solidFill>
                <a:ea typeface="ＭＳ Ｐゴシック" pitchFamily="-65" charset="-128"/>
                <a:cs typeface="ＭＳ Ｐゴシック" pitchFamily="-65" charset="-128"/>
              </a:rPr>
              <a:t>Ideal track finder</a:t>
            </a:r>
            <a:r>
              <a:rPr lang="en-US" sz="1600" kern="0" dirty="0" smtClean="0">
                <a:solidFill>
                  <a:srgbClr val="0C5209"/>
                </a:solidFill>
                <a:latin typeface="+mn-lt"/>
                <a:ea typeface="ＭＳ Ｐゴシック" pitchFamily="-65" charset="-128"/>
                <a:cs typeface="ＭＳ Ｐゴシック" pitchFamily="-65" charset="-128"/>
              </a:rPr>
              <a:t> </a:t>
            </a: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65" charset="2"/>
              <a:buChar char="n"/>
              <a:defRPr/>
            </a:pPr>
            <a:r>
              <a:rPr lang="en-US" sz="1600" kern="0" dirty="0" smtClean="0">
                <a:solidFill>
                  <a:srgbClr val="0C5209"/>
                </a:solidFill>
                <a:latin typeface="+mn-lt"/>
                <a:ea typeface="ＭＳ Ｐゴシック" pitchFamily="-65" charset="-128"/>
                <a:cs typeface="ＭＳ Ｐゴシック" pitchFamily="-65" charset="-128"/>
              </a:rPr>
              <a:t>Interface </a:t>
            </a:r>
            <a:r>
              <a:rPr lang="en-US" sz="1600" kern="0" dirty="0">
                <a:solidFill>
                  <a:srgbClr val="0C5209"/>
                </a:solidFill>
                <a:latin typeface="+mn-lt"/>
                <a:ea typeface="ＭＳ Ｐゴシック" pitchFamily="-65" charset="-128"/>
                <a:cs typeface="ＭＳ Ｐゴシック" pitchFamily="-65" charset="-128"/>
              </a:rPr>
              <a:t>to </a:t>
            </a:r>
            <a:r>
              <a:rPr lang="en-US" sz="1600" kern="0" dirty="0" err="1" smtClean="0">
                <a:solidFill>
                  <a:srgbClr val="0C5209"/>
                </a:solidFill>
                <a:latin typeface="+mn-lt"/>
                <a:ea typeface="ＭＳ Ｐゴシック" pitchFamily="-65" charset="-128"/>
                <a:cs typeface="ＭＳ Ｐゴシック" pitchFamily="-65" charset="-128"/>
              </a:rPr>
              <a:t>GenFit</a:t>
            </a:r>
            <a:endParaRPr lang="en-US" sz="1600" kern="0" dirty="0" smtClean="0">
              <a:solidFill>
                <a:srgbClr val="0C5209"/>
              </a:solidFill>
              <a:latin typeface="+mn-lt"/>
              <a:ea typeface="ＭＳ Ｐゴシック" pitchFamily="-65" charset="-128"/>
              <a:cs typeface="ＭＳ Ｐゴシック" pitchFamily="-65" charset="-128"/>
            </a:endParaRP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65" charset="2"/>
              <a:buChar char="n"/>
              <a:defRPr/>
            </a:pPr>
            <a:r>
              <a:rPr lang="en-US" sz="1600" kern="0" dirty="0" smtClean="0">
                <a:solidFill>
                  <a:srgbClr val="0C5209"/>
                </a:solidFill>
                <a:latin typeface="+mn-lt"/>
                <a:ea typeface="ＭＳ Ｐゴシック" pitchFamily="-65" charset="-128"/>
                <a:cs typeface="ＭＳ Ｐゴシック" pitchFamily="-65" charset="-128"/>
              </a:rPr>
              <a:t>…</a:t>
            </a:r>
          </a:p>
        </p:txBody>
      </p:sp>
      <p:sp>
        <p:nvSpPr>
          <p:cNvPr id="32" name="Rectangle 3"/>
          <p:cNvSpPr txBox="1">
            <a:spLocks noChangeArrowheads="1"/>
          </p:cNvSpPr>
          <p:nvPr/>
        </p:nvSpPr>
        <p:spPr bwMode="auto">
          <a:xfrm>
            <a:off x="6400800" y="3962400"/>
            <a:ext cx="274320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65" charset="2"/>
              <a:buChar char="n"/>
              <a:defRPr/>
            </a:pPr>
            <a:r>
              <a:rPr lang="en-US" sz="1600" kern="0" dirty="0" smtClean="0">
                <a:solidFill>
                  <a:srgbClr val="0C5209"/>
                </a:solidFill>
                <a:ea typeface="ＭＳ Ｐゴシック" pitchFamily="-65" charset="-128"/>
                <a:cs typeface="ＭＳ Ｐゴシック" pitchFamily="-65" charset="-128"/>
              </a:rPr>
              <a:t>TPC digitization</a:t>
            </a:r>
            <a:r>
              <a:rPr lang="en-US" sz="1600" kern="0" dirty="0" smtClean="0">
                <a:solidFill>
                  <a:srgbClr val="0C5209"/>
                </a:solidFill>
                <a:latin typeface="+mn-lt"/>
                <a:ea typeface="ＭＳ Ｐゴシック" pitchFamily="-65" charset="-128"/>
                <a:cs typeface="ＭＳ Ｐゴシック" pitchFamily="-65" charset="-128"/>
              </a:rPr>
              <a:t> </a:t>
            </a: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65" charset="2"/>
              <a:buChar char="n"/>
              <a:defRPr/>
            </a:pPr>
            <a:r>
              <a:rPr lang="en-US" sz="1600" kern="0" dirty="0" smtClean="0">
                <a:solidFill>
                  <a:srgbClr val="0C5209"/>
                </a:solidFill>
                <a:ea typeface="ＭＳ Ｐゴシック" pitchFamily="-65" charset="-128"/>
                <a:cs typeface="ＭＳ Ｐゴシック" pitchFamily="-65" charset="-128"/>
              </a:rPr>
              <a:t>Real life track </a:t>
            </a:r>
            <a:r>
              <a:rPr lang="en-US" sz="1600" kern="0" dirty="0" err="1" smtClean="0">
                <a:solidFill>
                  <a:srgbClr val="0C5209"/>
                </a:solidFill>
                <a:ea typeface="ＭＳ Ｐゴシック" pitchFamily="-65" charset="-128"/>
                <a:cs typeface="ＭＳ Ｐゴシック" pitchFamily="-65" charset="-128"/>
              </a:rPr>
              <a:t>finder(s</a:t>
            </a:r>
            <a:r>
              <a:rPr lang="en-US" sz="1600" kern="0" dirty="0" smtClean="0">
                <a:solidFill>
                  <a:srgbClr val="0C5209"/>
                </a:solidFill>
                <a:ea typeface="ＭＳ Ｐゴシック" pitchFamily="-65" charset="-128"/>
                <a:cs typeface="ＭＳ Ｐゴシック" pitchFamily="-65" charset="-128"/>
              </a:rPr>
              <a:t>)</a:t>
            </a:r>
            <a:endParaRPr lang="en-US" sz="1600" kern="0" dirty="0" smtClean="0">
              <a:solidFill>
                <a:srgbClr val="0C5209"/>
              </a:solidFill>
              <a:latin typeface="+mn-lt"/>
              <a:ea typeface="ＭＳ Ｐゴシック" pitchFamily="-65" charset="-128"/>
              <a:cs typeface="ＭＳ Ｐゴシック" pitchFamily="-65" charset="-128"/>
            </a:endParaRP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65" charset="2"/>
              <a:buChar char="n"/>
              <a:defRPr/>
            </a:pPr>
            <a:r>
              <a:rPr lang="en-US" sz="1600" kern="0" dirty="0" smtClean="0">
                <a:solidFill>
                  <a:srgbClr val="0C5209"/>
                </a:solidFill>
                <a:ea typeface="ＭＳ Ｐゴシック" pitchFamily="-65" charset="-128"/>
                <a:cs typeface="ＭＳ Ｐゴシック" pitchFamily="-65" charset="-128"/>
              </a:rPr>
              <a:t>Another </a:t>
            </a:r>
            <a:r>
              <a:rPr lang="en-US" sz="1600" kern="0" dirty="0" err="1" smtClean="0">
                <a:solidFill>
                  <a:srgbClr val="0C5209"/>
                </a:solidFill>
                <a:ea typeface="ＭＳ Ｐゴシック" pitchFamily="-65" charset="-128"/>
                <a:cs typeface="ＭＳ Ｐゴシック" pitchFamily="-65" charset="-128"/>
              </a:rPr>
              <a:t>GenFit</a:t>
            </a:r>
            <a:r>
              <a:rPr lang="en-US" sz="1600" kern="0" dirty="0" smtClean="0">
                <a:solidFill>
                  <a:srgbClr val="0C5209"/>
                </a:solidFill>
                <a:ea typeface="ＭＳ Ｐゴシック" pitchFamily="-65" charset="-128"/>
                <a:cs typeface="ＭＳ Ｐゴシック" pitchFamily="-65" charset="-128"/>
              </a:rPr>
              <a:t> interface</a:t>
            </a:r>
            <a:endParaRPr lang="en-US" sz="1600" kern="0" dirty="0" smtClean="0">
              <a:solidFill>
                <a:srgbClr val="0C5209"/>
              </a:solidFill>
              <a:latin typeface="+mn-lt"/>
              <a:ea typeface="ＭＳ Ｐゴシック" pitchFamily="-65" charset="-128"/>
              <a:cs typeface="ＭＳ Ｐゴシック" pitchFamily="-65" charset="-128"/>
            </a:endParaRP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65" charset="2"/>
              <a:buChar char="n"/>
              <a:defRPr/>
            </a:pPr>
            <a:r>
              <a:rPr lang="en-US" sz="1600" kern="0" dirty="0" smtClean="0">
                <a:solidFill>
                  <a:srgbClr val="0C5209"/>
                </a:solidFill>
                <a:latin typeface="+mn-lt"/>
                <a:ea typeface="ＭＳ Ｐゴシック" pitchFamily="-65" charset="-128"/>
                <a:cs typeface="ＭＳ Ｐゴシック" pitchFamily="-65" charset="-128"/>
              </a:rPr>
              <a:t>Interface to </a:t>
            </a:r>
            <a:r>
              <a:rPr lang="en-US" sz="1600" kern="0" dirty="0" smtClean="0">
                <a:solidFill>
                  <a:srgbClr val="0C5209"/>
                </a:solidFill>
                <a:ea typeface="ＭＳ Ｐゴシック" pitchFamily="-65" charset="-128"/>
                <a:cs typeface="ＭＳ Ｐゴシック" pitchFamily="-65" charset="-128"/>
              </a:rPr>
              <a:t>RAVE (vertex finder/fitter)</a:t>
            </a:r>
            <a:endParaRPr lang="en-US" sz="1600" kern="0" dirty="0" smtClean="0">
              <a:solidFill>
                <a:srgbClr val="0C5209"/>
              </a:solidFill>
              <a:latin typeface="+mn-lt"/>
              <a:ea typeface="ＭＳ Ｐゴシック" pitchFamily="-65" charset="-128"/>
              <a:cs typeface="ＭＳ Ｐゴシック" pitchFamily="-65" charset="-128"/>
            </a:endParaRPr>
          </a:p>
        </p:txBody>
      </p:sp>
      <p:sp>
        <p:nvSpPr>
          <p:cNvPr id="33" name="Right Arrow 20"/>
          <p:cNvSpPr>
            <a:spLocks noChangeArrowheads="1"/>
          </p:cNvSpPr>
          <p:nvPr/>
        </p:nvSpPr>
        <p:spPr bwMode="auto">
          <a:xfrm rot="5400000">
            <a:off x="4419600" y="3124200"/>
            <a:ext cx="457200" cy="30480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27C71B">
              <a:alpha val="41176"/>
            </a:srgb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4" name="Right Arrow 20"/>
          <p:cNvSpPr>
            <a:spLocks noChangeArrowheads="1"/>
          </p:cNvSpPr>
          <p:nvPr/>
        </p:nvSpPr>
        <p:spPr bwMode="auto">
          <a:xfrm rot="9600000">
            <a:off x="5905737" y="3345595"/>
            <a:ext cx="457200" cy="30480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27C71B">
              <a:alpha val="41176"/>
            </a:srgb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5" name="AutoShape 3"/>
          <p:cNvSpPr>
            <a:spLocks/>
          </p:cNvSpPr>
          <p:nvPr/>
        </p:nvSpPr>
        <p:spPr bwMode="auto">
          <a:xfrm>
            <a:off x="3810000" y="5334000"/>
            <a:ext cx="1752600" cy="685800"/>
          </a:xfrm>
          <a:prstGeom prst="roundRect">
            <a:avLst>
              <a:gd name="adj" fmla="val 8333"/>
            </a:avLst>
          </a:prstGeom>
          <a:solidFill>
            <a:schemeClr val="tx1">
              <a:lumMod val="60000"/>
              <a:lumOff val="40000"/>
            </a:schemeClr>
          </a:solidFill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 algn="ctr"/>
            <a:r>
              <a:rPr lang="en-US" sz="2800" dirty="0" err="1" smtClean="0">
                <a:solidFill>
                  <a:srgbClr val="FFFFFF"/>
                </a:solidFill>
                <a:latin typeface="Gill Sans" pitchFamily="-84" charset="0"/>
                <a:ea typeface="Gill Sans" pitchFamily="-84" charset="0"/>
                <a:cs typeface="Gill Sans" pitchFamily="-84" charset="0"/>
                <a:sym typeface="Gill Sans" pitchFamily="-84" charset="0"/>
              </a:rPr>
              <a:t>e</a:t>
            </a:r>
            <a:r>
              <a:rPr lang="en-US" sz="2800" dirty="0" err="1" smtClean="0">
                <a:solidFill>
                  <a:srgbClr val="FFFFFF"/>
                </a:solidFill>
                <a:latin typeface="Gill Sans" pitchFamily="-84" charset="0"/>
                <a:ea typeface="Gill Sans" pitchFamily="-84" charset="0"/>
                <a:cs typeface="Gill Sans" pitchFamily="-84" charset="0"/>
                <a:sym typeface="Gill Sans" pitchFamily="-84" charset="0"/>
              </a:rPr>
              <a:t>ic</a:t>
            </a:r>
            <a:r>
              <a:rPr lang="en-US" sz="2800" dirty="0" smtClean="0">
                <a:solidFill>
                  <a:srgbClr val="FFFFFF"/>
                </a:solidFill>
                <a:latin typeface="Gill Sans" pitchFamily="-84" charset="0"/>
                <a:ea typeface="Gill Sans" pitchFamily="-84" charset="0"/>
                <a:cs typeface="Gill Sans" pitchFamily="-84" charset="0"/>
                <a:sym typeface="Gill Sans" pitchFamily="-84" charset="0"/>
              </a:rPr>
              <a:t>-smear</a:t>
            </a:r>
            <a:endParaRPr lang="en-US" sz="2800" dirty="0">
              <a:solidFill>
                <a:srgbClr val="FFFFFF"/>
              </a:solidFill>
              <a:latin typeface="Gill Sans" pitchFamily="-84" charset="0"/>
              <a:ea typeface="Gill Sans" pitchFamily="-84" charset="0"/>
              <a:cs typeface="Gill Sans" pitchFamily="-84" charset="0"/>
              <a:sym typeface="Gill Sans" pitchFamily="-84" charset="0"/>
            </a:endParaRPr>
          </a:p>
        </p:txBody>
      </p:sp>
      <p:sp>
        <p:nvSpPr>
          <p:cNvPr id="36" name="Right Arrow 20"/>
          <p:cNvSpPr>
            <a:spLocks noChangeArrowheads="1"/>
          </p:cNvSpPr>
          <p:nvPr/>
        </p:nvSpPr>
        <p:spPr bwMode="auto">
          <a:xfrm rot="9600000">
            <a:off x="2781537" y="2431195"/>
            <a:ext cx="457200" cy="30480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27C71B">
              <a:alpha val="41176"/>
            </a:srgb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7" name="Right Arrow 20"/>
          <p:cNvSpPr>
            <a:spLocks noChangeArrowheads="1"/>
          </p:cNvSpPr>
          <p:nvPr/>
        </p:nvSpPr>
        <p:spPr bwMode="auto">
          <a:xfrm rot="1200000">
            <a:off x="5981938" y="2431194"/>
            <a:ext cx="457200" cy="30480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27C71B">
              <a:alpha val="41176"/>
            </a:srgb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9" name="Rectangle 3"/>
          <p:cNvSpPr txBox="1">
            <a:spLocks noChangeArrowheads="1"/>
          </p:cNvSpPr>
          <p:nvPr/>
        </p:nvSpPr>
        <p:spPr bwMode="auto">
          <a:xfrm>
            <a:off x="762000" y="5562600"/>
            <a:ext cx="30480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65" charset="2"/>
              <a:buChar char="n"/>
              <a:defRPr/>
            </a:pPr>
            <a:r>
              <a:rPr lang="en-US" sz="1600" kern="0" dirty="0" smtClean="0">
                <a:ea typeface="ＭＳ Ｐゴシック" pitchFamily="-65" charset="-128"/>
                <a:cs typeface="ＭＳ Ｐゴシック" pitchFamily="-65" charset="-128"/>
              </a:rPr>
              <a:t>Generator output</a:t>
            </a:r>
            <a:r>
              <a:rPr lang="en-US" sz="1600" kern="0" dirty="0" smtClean="0">
                <a:latin typeface="+mn-lt"/>
                <a:ea typeface="ＭＳ Ｐゴシック" pitchFamily="-65" charset="-128"/>
                <a:cs typeface="ＭＳ Ｐゴシック" pitchFamily="-65" charset="-128"/>
              </a:rPr>
              <a:t> file import</a:t>
            </a: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65" charset="2"/>
              <a:buChar char="n"/>
              <a:defRPr/>
            </a:pPr>
            <a:r>
              <a:rPr lang="en-US" sz="1600" kern="0" dirty="0" smtClean="0">
                <a:ea typeface="ＭＳ Ｐゴシック" pitchFamily="-65" charset="-128"/>
                <a:cs typeface="ＭＳ Ｐゴシック" pitchFamily="-65" charset="-128"/>
              </a:rPr>
              <a:t>Fast smearing codes</a:t>
            </a:r>
            <a:endParaRPr lang="en-US" sz="1600" kern="0" dirty="0" smtClean="0">
              <a:latin typeface="+mn-lt"/>
              <a:ea typeface="ＭＳ Ｐゴシック" pitchFamily="-65" charset="-128"/>
              <a:cs typeface="ＭＳ Ｐゴシック" pitchFamily="-65" charset="-128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ahoma" pitchFamily="-84" charset="0"/>
              </a:rPr>
              <a:t>Sep,3 2013</a:t>
            </a:r>
            <a:endParaRPr lang="ru-RU">
              <a:latin typeface="Tahoma" pitchFamily="-84" charset="0"/>
            </a:endParaRPr>
          </a:p>
        </p:txBody>
      </p:sp>
      <p:sp>
        <p:nvSpPr>
          <p:cNvPr id="48131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ahoma" pitchFamily="-84" charset="0"/>
              </a:rPr>
              <a:t>A.Kiselev</a:t>
            </a:r>
            <a:endParaRPr lang="ru-RU">
              <a:latin typeface="Tahoma" pitchFamily="-84" charset="0"/>
            </a:endParaRPr>
          </a:p>
        </p:txBody>
      </p:sp>
      <p:sp>
        <p:nvSpPr>
          <p:cNvPr id="48132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0"/>
            <a:ext cx="7793038" cy="762000"/>
          </a:xfrm>
        </p:spPr>
        <p:txBody>
          <a:bodyPr>
            <a:noAutofit/>
          </a:bodyPr>
          <a:lstStyle/>
          <a:p>
            <a:pPr eaLnBrk="1" hangingPunct="1"/>
            <a:r>
              <a:rPr lang="en-US" sz="4800" b="0" dirty="0" smtClean="0">
                <a:latin typeface="Arial Narrow"/>
                <a:ea typeface="ＭＳ Ｐゴシック" pitchFamily="-84" charset="-128"/>
                <a:cs typeface="Arial Narrow"/>
              </a:rPr>
              <a:t>End user view</a:t>
            </a:r>
          </a:p>
        </p:txBody>
      </p:sp>
      <p:sp>
        <p:nvSpPr>
          <p:cNvPr id="4813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" y="3276600"/>
            <a:ext cx="1447800" cy="381000"/>
          </a:xfrm>
        </p:spPr>
        <p:txBody>
          <a:bodyPr/>
          <a:lstStyle/>
          <a:p>
            <a:pPr eaLnBrk="1" hangingPunct="1">
              <a:buFont typeface="Wingdings" pitchFamily="-84" charset="2"/>
              <a:buNone/>
            </a:pPr>
            <a:r>
              <a:rPr lang="en-US" sz="1600" smtClean="0">
                <a:solidFill>
                  <a:schemeClr val="tx2"/>
                </a:solidFill>
                <a:ea typeface="ＭＳ Ｐゴシック" pitchFamily="-84" charset="-128"/>
                <a:cs typeface="ＭＳ Ｐゴシック" pitchFamily="-84" charset="-128"/>
              </a:rPr>
              <a:t>-&gt; MC points</a:t>
            </a:r>
            <a:r>
              <a:rPr lang="ru-RU" sz="1600" smtClean="0">
                <a:solidFill>
                  <a:schemeClr val="tx2"/>
                </a:solidFill>
                <a:ea typeface="ＭＳ Ｐゴシック" pitchFamily="-84" charset="-128"/>
                <a:cs typeface="ＭＳ Ｐゴシック" pitchFamily="-84" charset="-128"/>
              </a:rPr>
              <a:t> </a:t>
            </a:r>
            <a:endParaRPr lang="en-US" sz="1600" smtClean="0">
              <a:solidFill>
                <a:schemeClr val="tx2"/>
              </a:solidFill>
              <a:ea typeface="ＭＳ Ｐゴシック" pitchFamily="-84" charset="-128"/>
              <a:cs typeface="ＭＳ Ｐゴシック" pitchFamily="-84" charset="-128"/>
            </a:endParaRPr>
          </a:p>
        </p:txBody>
      </p:sp>
      <p:sp>
        <p:nvSpPr>
          <p:cNvPr id="48134" name="Text Box 4"/>
          <p:cNvSpPr txBox="1">
            <a:spLocks noChangeArrowheads="1"/>
          </p:cNvSpPr>
          <p:nvPr/>
        </p:nvSpPr>
        <p:spPr bwMode="auto">
          <a:xfrm>
            <a:off x="188741" y="2819400"/>
            <a:ext cx="1467193" cy="400110"/>
          </a:xfrm>
          <a:prstGeom prst="rect">
            <a:avLst/>
          </a:prstGeom>
          <a:solidFill>
            <a:schemeClr val="tx1"/>
          </a:solidFill>
          <a:ln w="9525">
            <a:solidFill>
              <a:srgbClr val="C0C0C0"/>
            </a:solidFill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 b="1" dirty="0">
                <a:solidFill>
                  <a:srgbClr val="FFFFFF"/>
                </a:solidFill>
              </a:rPr>
              <a:t>simulation</a:t>
            </a:r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 bwMode="auto">
          <a:xfrm>
            <a:off x="304800" y="1600200"/>
            <a:ext cx="85344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84" charset="2"/>
              <a:buChar char="n"/>
            </a:pPr>
            <a:r>
              <a:rPr lang="en-US" sz="2400" dirty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No executable (steering through ROOT macro scripts)</a:t>
            </a:r>
          </a:p>
        </p:txBody>
      </p:sp>
      <p:sp>
        <p:nvSpPr>
          <p:cNvPr id="48136" name="Text Box 4"/>
          <p:cNvSpPr txBox="1">
            <a:spLocks noChangeArrowheads="1"/>
          </p:cNvSpPr>
          <p:nvPr/>
        </p:nvSpPr>
        <p:spPr bwMode="auto">
          <a:xfrm>
            <a:off x="2337699" y="2819400"/>
            <a:ext cx="1538076" cy="400110"/>
          </a:xfrm>
          <a:prstGeom prst="rect">
            <a:avLst/>
          </a:prstGeom>
          <a:solidFill>
            <a:schemeClr val="tx1"/>
          </a:solidFill>
          <a:ln w="9525">
            <a:solidFill>
              <a:srgbClr val="C0C0C0"/>
            </a:solidFill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 b="1" dirty="0">
                <a:solidFill>
                  <a:schemeClr val="bg1"/>
                </a:solidFill>
              </a:rPr>
              <a:t>digitization</a:t>
            </a:r>
          </a:p>
        </p:txBody>
      </p:sp>
      <p:sp>
        <p:nvSpPr>
          <p:cNvPr id="48137" name="Text Box 4"/>
          <p:cNvSpPr txBox="1">
            <a:spLocks noChangeArrowheads="1"/>
          </p:cNvSpPr>
          <p:nvPr/>
        </p:nvSpPr>
        <p:spPr bwMode="auto">
          <a:xfrm>
            <a:off x="7086600" y="2819400"/>
            <a:ext cx="1584325" cy="400050"/>
          </a:xfrm>
          <a:prstGeom prst="rect">
            <a:avLst/>
          </a:prstGeom>
          <a:solidFill>
            <a:schemeClr val="tx1"/>
          </a:solidFill>
          <a:ln w="9525">
            <a:solidFill>
              <a:srgbClr val="C0C0C0"/>
            </a:solidFill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 b="1" dirty="0">
                <a:solidFill>
                  <a:srgbClr val="FFFFFF"/>
                </a:solidFill>
              </a:rPr>
              <a:t>“PID” Pass</a:t>
            </a:r>
          </a:p>
        </p:txBody>
      </p:sp>
      <p:sp>
        <p:nvSpPr>
          <p:cNvPr id="48138" name="Text Box 4"/>
          <p:cNvSpPr txBox="1">
            <a:spLocks noChangeArrowheads="1"/>
          </p:cNvSpPr>
          <p:nvPr/>
        </p:nvSpPr>
        <p:spPr bwMode="auto">
          <a:xfrm>
            <a:off x="4536741" y="2819400"/>
            <a:ext cx="1980280" cy="400110"/>
          </a:xfrm>
          <a:prstGeom prst="rect">
            <a:avLst/>
          </a:prstGeom>
          <a:solidFill>
            <a:schemeClr val="tx1"/>
          </a:solidFill>
          <a:ln w="9525">
            <a:solidFill>
              <a:srgbClr val="C0C0C0"/>
            </a:solidFill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 b="1" dirty="0">
                <a:solidFill>
                  <a:srgbClr val="FFFFFF"/>
                </a:solidFill>
              </a:rPr>
              <a:t>reconstruction</a:t>
            </a:r>
          </a:p>
        </p:txBody>
      </p:sp>
      <p:sp>
        <p:nvSpPr>
          <p:cNvPr id="17" name="Right Arrow 16"/>
          <p:cNvSpPr/>
          <p:nvPr/>
        </p:nvSpPr>
        <p:spPr bwMode="auto">
          <a:xfrm>
            <a:off x="1752600" y="2895600"/>
            <a:ext cx="457200" cy="304800"/>
          </a:xfrm>
          <a:prstGeom prst="rightArrow">
            <a:avLst/>
          </a:prstGeom>
          <a:solidFill>
            <a:schemeClr val="accent1">
              <a:lumMod val="60000"/>
              <a:lumOff val="40000"/>
              <a:alpha val="41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>
              <a:defRPr/>
            </a:pPr>
            <a:endParaRPr lang="en-US" dirty="0">
              <a:latin typeface="Tahoma" pitchFamily="-1" charset="0"/>
            </a:endParaRPr>
          </a:p>
        </p:txBody>
      </p:sp>
      <p:sp>
        <p:nvSpPr>
          <p:cNvPr id="27" name="Right Arrow 26"/>
          <p:cNvSpPr/>
          <p:nvPr/>
        </p:nvSpPr>
        <p:spPr bwMode="auto">
          <a:xfrm>
            <a:off x="3962400" y="2895600"/>
            <a:ext cx="457200" cy="304800"/>
          </a:xfrm>
          <a:prstGeom prst="rightArrow">
            <a:avLst/>
          </a:prstGeom>
          <a:solidFill>
            <a:schemeClr val="accent1">
              <a:lumMod val="60000"/>
              <a:lumOff val="40000"/>
              <a:alpha val="41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>
              <a:defRPr/>
            </a:pPr>
            <a:endParaRPr lang="en-US" dirty="0">
              <a:latin typeface="Tahoma" pitchFamily="-1" charset="0"/>
            </a:endParaRPr>
          </a:p>
        </p:txBody>
      </p:sp>
      <p:sp>
        <p:nvSpPr>
          <p:cNvPr id="28" name="Right Arrow 27"/>
          <p:cNvSpPr/>
          <p:nvPr/>
        </p:nvSpPr>
        <p:spPr bwMode="auto">
          <a:xfrm>
            <a:off x="6629400" y="2895600"/>
            <a:ext cx="381000" cy="304800"/>
          </a:xfrm>
          <a:prstGeom prst="rightArrow">
            <a:avLst/>
          </a:prstGeom>
          <a:solidFill>
            <a:schemeClr val="accent1">
              <a:lumMod val="60000"/>
              <a:lumOff val="40000"/>
              <a:alpha val="41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>
              <a:defRPr/>
            </a:pPr>
            <a:endParaRPr lang="en-US" dirty="0">
              <a:latin typeface="Tahoma" pitchFamily="-1" charset="0"/>
            </a:endParaRPr>
          </a:p>
        </p:txBody>
      </p:sp>
      <p:sp>
        <p:nvSpPr>
          <p:cNvPr id="29" name="Rectangle 3"/>
          <p:cNvSpPr txBox="1">
            <a:spLocks noChangeArrowheads="1"/>
          </p:cNvSpPr>
          <p:nvPr/>
        </p:nvSpPr>
        <p:spPr bwMode="auto">
          <a:xfrm>
            <a:off x="2286000" y="3276600"/>
            <a:ext cx="1143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1" charset="2"/>
              <a:buNone/>
              <a:defRPr/>
            </a:pPr>
            <a:r>
              <a:rPr lang="en-US" sz="1600" kern="0" dirty="0">
                <a:solidFill>
                  <a:srgbClr val="1F497D"/>
                </a:solidFill>
                <a:latin typeface="+mn-lt"/>
                <a:ea typeface="ＭＳ Ｐゴシック" pitchFamily="-1" charset="-128"/>
                <a:cs typeface="ＭＳ Ｐゴシック" pitchFamily="-1" charset="-128"/>
              </a:rPr>
              <a:t>-&gt; Hits</a:t>
            </a:r>
            <a:r>
              <a:rPr lang="ru-RU" sz="1600" kern="0" dirty="0">
                <a:solidFill>
                  <a:srgbClr val="1F497D"/>
                </a:solidFill>
                <a:latin typeface="+mn-lt"/>
                <a:ea typeface="ＭＳ Ｐゴシック" pitchFamily="-1" charset="-128"/>
                <a:cs typeface="ＭＳ Ｐゴシック" pitchFamily="-1" charset="-128"/>
              </a:rPr>
              <a:t> </a:t>
            </a:r>
            <a:endParaRPr lang="en-US" sz="1600" kern="0" dirty="0">
              <a:solidFill>
                <a:srgbClr val="1F497D"/>
              </a:solidFill>
              <a:latin typeface="+mn-lt"/>
              <a:ea typeface="ＭＳ Ｐゴシック" pitchFamily="-1" charset="-128"/>
              <a:cs typeface="ＭＳ Ｐゴシック" pitchFamily="-1" charset="-128"/>
            </a:endParaRPr>
          </a:p>
        </p:txBody>
      </p:sp>
      <p:sp>
        <p:nvSpPr>
          <p:cNvPr id="30" name="Rectangle 3"/>
          <p:cNvSpPr txBox="1">
            <a:spLocks noChangeArrowheads="1"/>
          </p:cNvSpPr>
          <p:nvPr/>
        </p:nvSpPr>
        <p:spPr bwMode="auto">
          <a:xfrm>
            <a:off x="4495800" y="3276600"/>
            <a:ext cx="18288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1" charset="2"/>
              <a:buNone/>
              <a:defRPr/>
            </a:pPr>
            <a:r>
              <a:rPr lang="en-US" sz="1600" kern="0" dirty="0">
                <a:solidFill>
                  <a:srgbClr val="1F497D"/>
                </a:solidFill>
                <a:latin typeface="+mn-lt"/>
                <a:ea typeface="ＭＳ Ｐゴシック" pitchFamily="-1" charset="-128"/>
                <a:cs typeface="ＭＳ Ｐゴシック" pitchFamily="-1" charset="-128"/>
              </a:rPr>
              <a:t>-&gt; “Short” tracks</a:t>
            </a: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1" charset="2"/>
              <a:buNone/>
              <a:defRPr/>
            </a:pPr>
            <a:r>
              <a:rPr lang="en-US" sz="1600" kern="0" dirty="0">
                <a:solidFill>
                  <a:srgbClr val="1F497D"/>
                </a:solidFill>
                <a:latin typeface="+mn-lt"/>
                <a:ea typeface="ＭＳ Ｐゴシック" pitchFamily="-1" charset="-128"/>
                <a:cs typeface="ＭＳ Ｐゴシック" pitchFamily="-1" charset="-128"/>
              </a:rPr>
              <a:t>-&gt; Clusters</a:t>
            </a:r>
            <a:r>
              <a:rPr lang="ru-RU" sz="1600" kern="0" dirty="0">
                <a:solidFill>
                  <a:srgbClr val="1F497D"/>
                </a:solidFill>
                <a:latin typeface="+mn-lt"/>
                <a:ea typeface="ＭＳ Ｐゴシック" pitchFamily="-1" charset="-128"/>
                <a:cs typeface="ＭＳ Ｐゴシック" pitchFamily="-1" charset="-128"/>
              </a:rPr>
              <a:t> </a:t>
            </a:r>
            <a:endParaRPr lang="en-US" sz="1600" kern="0" dirty="0">
              <a:solidFill>
                <a:srgbClr val="1F497D"/>
              </a:solidFill>
              <a:latin typeface="+mn-lt"/>
              <a:ea typeface="ＭＳ Ｐゴシック" pitchFamily="-1" charset="-128"/>
              <a:cs typeface="ＭＳ Ｐゴシック" pitchFamily="-1" charset="-128"/>
            </a:endParaRPr>
          </a:p>
        </p:txBody>
      </p:sp>
      <p:sp>
        <p:nvSpPr>
          <p:cNvPr id="31" name="Rectangle 3"/>
          <p:cNvSpPr txBox="1">
            <a:spLocks noChangeArrowheads="1"/>
          </p:cNvSpPr>
          <p:nvPr/>
        </p:nvSpPr>
        <p:spPr bwMode="auto">
          <a:xfrm>
            <a:off x="7010400" y="3276600"/>
            <a:ext cx="21336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1" charset="2"/>
              <a:buNone/>
              <a:defRPr/>
            </a:pPr>
            <a:r>
              <a:rPr lang="en-US" sz="1600" kern="0" dirty="0">
                <a:solidFill>
                  <a:srgbClr val="1F497D"/>
                </a:solidFill>
                <a:latin typeface="+mn-lt"/>
                <a:ea typeface="ＭＳ Ｐゴシック" pitchFamily="-1" charset="-128"/>
                <a:cs typeface="ＭＳ Ｐゴシック" pitchFamily="-1" charset="-128"/>
              </a:rPr>
              <a:t>-&gt; “Combined” tracks</a:t>
            </a: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1" charset="2"/>
              <a:buNone/>
              <a:defRPr/>
            </a:pPr>
            <a:r>
              <a:rPr lang="en-US" sz="1600" kern="0" dirty="0">
                <a:solidFill>
                  <a:srgbClr val="1F497D"/>
                </a:solidFill>
                <a:latin typeface="+mn-lt"/>
                <a:ea typeface="ＭＳ Ｐゴシック" pitchFamily="-1" charset="-128"/>
                <a:cs typeface="ＭＳ Ｐゴシック" pitchFamily="-1" charset="-128"/>
              </a:rPr>
              <a:t>-&gt; Vertices @ IP</a:t>
            </a:r>
            <a:r>
              <a:rPr lang="ru-RU" sz="1600" kern="0" dirty="0">
                <a:solidFill>
                  <a:srgbClr val="1F497D"/>
                </a:solidFill>
                <a:latin typeface="+mn-lt"/>
                <a:ea typeface="ＭＳ Ｐゴシック" pitchFamily="-1" charset="-128"/>
                <a:cs typeface="ＭＳ Ｐゴシック" pitchFamily="-1" charset="-128"/>
              </a:rPr>
              <a:t> </a:t>
            </a:r>
            <a:endParaRPr lang="en-US" sz="1600" kern="0" dirty="0">
              <a:solidFill>
                <a:srgbClr val="1F497D"/>
              </a:solidFill>
              <a:latin typeface="+mn-lt"/>
              <a:ea typeface="ＭＳ Ｐゴシック" pitchFamily="-1" charset="-128"/>
              <a:cs typeface="ＭＳ Ｐゴシック" pitchFamily="-1" charset="-128"/>
            </a:endParaRPr>
          </a:p>
        </p:txBody>
      </p:sp>
      <p:sp>
        <p:nvSpPr>
          <p:cNvPr id="32" name="Rectangle 3"/>
          <p:cNvSpPr txBox="1">
            <a:spLocks noChangeArrowheads="1"/>
          </p:cNvSpPr>
          <p:nvPr/>
        </p:nvSpPr>
        <p:spPr bwMode="auto">
          <a:xfrm>
            <a:off x="685800" y="4419600"/>
            <a:ext cx="79248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84" charset="2"/>
              <a:buChar char="n"/>
            </a:pPr>
            <a:r>
              <a:rPr lang="en-US" sz="2400" dirty="0">
                <a:solidFill>
                  <a:schemeClr val="tx2"/>
                </a:solidFill>
                <a:ea typeface="ＭＳ Ｐゴシック" pitchFamily="-84" charset="-128"/>
                <a:cs typeface="ＭＳ Ｐゴシック" pitchFamily="-84" charset="-128"/>
              </a:rPr>
              <a:t>ROOT files for analysis available after each step </a:t>
            </a:r>
            <a:r>
              <a:rPr lang="ru-RU" sz="2400" dirty="0">
                <a:solidFill>
                  <a:schemeClr val="tx2"/>
                </a:solidFill>
                <a:ea typeface="ＭＳ Ｐゴシック" pitchFamily="-84" charset="-128"/>
                <a:cs typeface="ＭＳ Ｐゴシック" pitchFamily="-84" charset="-128"/>
              </a:rPr>
              <a:t> </a:t>
            </a:r>
            <a:endParaRPr lang="en-US" sz="2400" dirty="0">
              <a:solidFill>
                <a:schemeClr val="tx2"/>
              </a:solidFill>
              <a:ea typeface="ＭＳ Ｐゴシック" pitchFamily="-84" charset="-128"/>
              <a:cs typeface="ＭＳ Ｐゴシック" pitchFamily="-84" charset="-128"/>
            </a:endParaRP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84" charset="2"/>
              <a:buChar char="n"/>
            </a:pPr>
            <a:r>
              <a:rPr lang="en-US" sz="2400" dirty="0">
                <a:solidFill>
                  <a:schemeClr val="tx2"/>
                </a:solidFill>
                <a:ea typeface="ＭＳ Ｐゴシック" pitchFamily="-84" charset="-128"/>
                <a:cs typeface="ＭＳ Ｐゴシック" pitchFamily="-84" charset="-128"/>
              </a:rPr>
              <a:t>C++ class structure is well defined at each I/O stage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Custom 1">
      <a:dk1>
        <a:srgbClr val="0000CC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000099"/>
      </a:accent2>
      <a:accent3>
        <a:srgbClr val="000099"/>
      </a:accent3>
      <a:accent4>
        <a:srgbClr val="8064A2"/>
      </a:accent4>
      <a:accent5>
        <a:srgbClr val="4BACC6"/>
      </a:accent5>
      <a:accent6>
        <a:srgbClr val="000099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6253</TotalTime>
  <Words>2441</Words>
  <Application>Microsoft Macintosh PowerPoint</Application>
  <PresentationFormat>On-screen Show (4:3)</PresentationFormat>
  <Paragraphs>437</Paragraphs>
  <Slides>54</Slides>
  <Notes>10</Notes>
  <HiddenSlides>0</HiddenSlides>
  <MMClips>0</MMClips>
  <ScaleCrop>false</ScaleCrop>
  <HeadingPairs>
    <vt:vector size="6" baseType="variant">
      <vt:variant>
        <vt:lpstr>Design Template</vt:lpstr>
      </vt:variant>
      <vt:variant>
        <vt:i4>2</vt:i4>
      </vt:variant>
      <vt:variant>
        <vt:lpstr>Links</vt:lpstr>
      </vt:variant>
      <vt:variant>
        <vt:i4>1</vt:i4>
      </vt:variant>
      <vt:variant>
        <vt:lpstr>Slide Titles</vt:lpstr>
      </vt:variant>
      <vt:variant>
        <vt:i4>54</vt:i4>
      </vt:variant>
    </vt:vector>
  </HeadingPairs>
  <TitlesOfParts>
    <vt:vector size="57" baseType="lpstr">
      <vt:lpstr>Office Theme</vt:lpstr>
      <vt:lpstr>Office Theme</vt:lpstr>
      <vt:lpstr>Macintosh HD:Users:ayk:Downloads:eRHIC Magnet Design Report 2012.docx!OLE_LINK3</vt:lpstr>
      <vt:lpstr>Slide 1</vt:lpstr>
      <vt:lpstr>Contents</vt:lpstr>
      <vt:lpstr>Slide 3</vt:lpstr>
      <vt:lpstr>EIC detector layout (phase 2)</vt:lpstr>
      <vt:lpstr>EIC detector layout (phase 1)</vt:lpstr>
      <vt:lpstr>EicRoot detector view (August’2013)</vt:lpstr>
      <vt:lpstr>Slide 7</vt:lpstr>
      <vt:lpstr>EIC detector in FairRoot framework</vt:lpstr>
      <vt:lpstr>End user view</vt:lpstr>
      <vt:lpstr>Slide 10</vt:lpstr>
      <vt:lpstr>Requirements for EIC main tracker</vt:lpstr>
      <vt:lpstr>Tracking code implementation</vt:lpstr>
      <vt:lpstr>Vertex silicon tracker</vt:lpstr>
      <vt:lpstr>Vertex silicon tracker</vt:lpstr>
      <vt:lpstr>Other tracking elements</vt:lpstr>
      <vt:lpstr>EIC tracker view (August’2013)</vt:lpstr>
      <vt:lpstr>Example plots from tracking code </vt:lpstr>
      <vt:lpstr>Momentum resolution plot #1</vt:lpstr>
      <vt:lpstr>Momentum resolution plot #2</vt:lpstr>
      <vt:lpstr>Momentum resolution plot #3</vt:lpstr>
      <vt:lpstr>Migration in (x,Q2) bins</vt:lpstr>
      <vt:lpstr>Slide 22</vt:lpstr>
      <vt:lpstr>EIC solenoid modeling</vt:lpstr>
      <vt:lpstr>EIC solenoid modeling</vt:lpstr>
      <vt:lpstr>Slide 25</vt:lpstr>
      <vt:lpstr>General architecture</vt:lpstr>
      <vt:lpstr>Functionality built in</vt:lpstr>
      <vt:lpstr>Hadron identification with RICH</vt:lpstr>
      <vt:lpstr>EicRoot Interface to eic-smear</vt:lpstr>
      <vt:lpstr>Slide 30</vt:lpstr>
      <vt:lpstr>EM calorimeter requirements</vt:lpstr>
      <vt:lpstr>Calorimeter code implementation</vt:lpstr>
      <vt:lpstr>Backward EM Calorimeter (BEMC)</vt:lpstr>
      <vt:lpstr>BEMC energy resolution plot #1</vt:lpstr>
      <vt:lpstr>BEMC energy resolution plot #2</vt:lpstr>
      <vt:lpstr>Forward EM Calorimeter (FEMC)</vt:lpstr>
      <vt:lpstr>FEMC energy resolution study</vt:lpstr>
      <vt:lpstr>FEMC tower “optimization”</vt:lpstr>
      <vt:lpstr>Barrel EM Calorimeter (CEMC)</vt:lpstr>
      <vt:lpstr>CEMC energy resolution plot #1</vt:lpstr>
      <vt:lpstr>CEMC energy resolution plot #2</vt:lpstr>
      <vt:lpstr>CEMC energy resolution plot #3</vt:lpstr>
      <vt:lpstr>Slide 43</vt:lpstr>
      <vt:lpstr>PHENIX upgrade calorimeter setup</vt:lpstr>
      <vt:lpstr>PHENIX calorimeter energy resolution</vt:lpstr>
      <vt:lpstr>PHENIX calorimeter energy resolution</vt:lpstr>
      <vt:lpstr>Slide 47</vt:lpstr>
      <vt:lpstr>EicRoot availability</vt:lpstr>
      <vt:lpstr>Tracker “designer” tools</vt:lpstr>
      <vt:lpstr>Tracker “designer” tools</vt:lpstr>
      <vt:lpstr>Calorimeter “designer” tools</vt:lpstr>
      <vt:lpstr>Calorimeter “designer” tools</vt:lpstr>
      <vt:lpstr>Slide 53</vt:lpstr>
      <vt:lpstr>Summary</vt:lpstr>
    </vt:vector>
  </TitlesOfParts>
  <Manager/>
  <Company>BNL</Company>
  <LinksUpToDate>false</LinksUpToDate>
  <SharedDoc>false</SharedDoc>
  <HyperlinkBase/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Alexander Kiselev</dc:creator>
  <cp:keywords/>
  <dc:description/>
  <cp:lastModifiedBy>Alexander Kiselev</cp:lastModifiedBy>
  <cp:revision>616</cp:revision>
  <dcterms:created xsi:type="dcterms:W3CDTF">2013-08-20T15:05:47Z</dcterms:created>
  <dcterms:modified xsi:type="dcterms:W3CDTF">2013-08-22T16:48:25Z</dcterms:modified>
  <cp:category/>
</cp:coreProperties>
</file>